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8"/>
  </p:notesMasterIdLst>
  <p:handoutMasterIdLst>
    <p:handoutMasterId r:id="rId19"/>
  </p:handoutMasterIdLst>
  <p:sldIdLst>
    <p:sldId id="305" r:id="rId2"/>
    <p:sldId id="258" r:id="rId3"/>
    <p:sldId id="302" r:id="rId4"/>
    <p:sldId id="306" r:id="rId5"/>
    <p:sldId id="313" r:id="rId6"/>
    <p:sldId id="315" r:id="rId7"/>
    <p:sldId id="317" r:id="rId8"/>
    <p:sldId id="316" r:id="rId9"/>
    <p:sldId id="318" r:id="rId10"/>
    <p:sldId id="314" r:id="rId11"/>
    <p:sldId id="310" r:id="rId12"/>
    <p:sldId id="311" r:id="rId13"/>
    <p:sldId id="299" r:id="rId14"/>
    <p:sldId id="307" r:id="rId15"/>
    <p:sldId id="319" r:id="rId16"/>
    <p:sldId id="308" r:id="rId1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. Javi Guti" initials="JJG" lastIdx="0" clrIdx="0">
    <p:extLst>
      <p:ext uri="{19B8F6BF-5375-455C-9EA6-DF929625EA0E}">
        <p15:presenceInfo xmlns:p15="http://schemas.microsoft.com/office/powerpoint/2012/main" userId="8a14ab83db73ad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000000"/>
    <a:srgbClr val="C0C0C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31" autoAdjust="0"/>
    <p:restoredTop sz="94434" autoAdjust="0"/>
  </p:normalViewPr>
  <p:slideViewPr>
    <p:cSldViewPr>
      <p:cViewPr varScale="1">
        <p:scale>
          <a:sx n="93" d="100"/>
          <a:sy n="93" d="100"/>
        </p:scale>
        <p:origin x="148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 dirty="0"/>
              <a:t>Innovación Social (2014-15)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D0990-047B-4CAE-8B89-057FA7C91CE7}" type="datetimeFigureOut">
              <a:rPr lang="es-ES" smtClean="0"/>
              <a:t>04/12/2022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 dirty="0"/>
              <a:t>José Javier Gutierrez Gil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2F355-BE29-4CC6-800A-C62B064EB1B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7932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r>
              <a:rPr lang="es-CO" dirty="0"/>
              <a:t>Innovación Social (2014-15)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EBCBE75-9CFF-4D3F-865E-8177304755B8}" type="datetimeFigureOut">
              <a:rPr lang="es-CO"/>
              <a:pPr>
                <a:defRPr/>
              </a:pPr>
              <a:t>4/12/2022</a:t>
            </a:fld>
            <a:endParaRPr lang="es-CO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CO" noProof="0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CO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es-CO" dirty="0"/>
              <a:t>José Javier Gutierrez Gil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7AFC456-42D6-4EEE-BACE-1F070AF95A84}" type="slidenum">
              <a:rPr lang="es-CO"/>
              <a:pPr>
                <a:defRPr/>
              </a:pPr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441172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AFC456-42D6-4EEE-BACE-1F070AF95A84}" type="slidenum">
              <a:rPr lang="es-CO" smtClean="0"/>
              <a:pPr>
                <a:defRPr/>
              </a:pPr>
              <a:t>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85375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AFC456-42D6-4EEE-BACE-1F070AF95A84}" type="slidenum">
              <a:rPr lang="es-CO" smtClean="0"/>
              <a:pPr>
                <a:defRPr/>
              </a:pPr>
              <a:t>11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73376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AFC456-42D6-4EEE-BACE-1F070AF95A84}" type="slidenum">
              <a:rPr lang="es-CO" smtClean="0"/>
              <a:pPr>
                <a:defRPr/>
              </a:pPr>
              <a:t>12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69733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a gestión del ciclo de vida del producto (PLM) es un enfoque sistemático que abarca toda la vida de un producto, desde el diseño y desarrollo hasta su eliminación final. La PLM está asociada con los procesos de manufactura o fabricación, pero la estructura de gestión también puede utilizarse para el desarrollo de software y la prestación de servicios. La gestión de la vida del producto suele dividirse en las siguientes etapas:</a:t>
            </a:r>
          </a:p>
          <a:p>
            <a:r>
              <a:rPr lang="es-ES" dirty="0"/>
              <a:t>Las aplicaciones PLM tienen una función doble: proporcionan al almacén  toda la información que afecta al producto y sirven de canal de comunicación formal entre las distintas partes interesadas en el mismo. El software PLM puede utilizarse para automatizar la gestión de los datos relacionados con el producto y para integrar dichos datos con otros  procesos de negocio, como la planificación de recursos empresariales  (ERP) y los sistemas de ejecución de fabricación (MES).</a:t>
            </a:r>
          </a:p>
          <a:p>
            <a:r>
              <a:rPr lang="es-ES" b="1" dirty="0"/>
              <a:t>Éste tiene por vocación la gestión del patrimonio técnico de la empresa y la optimización del desarrollo de los nuevos productos. </a:t>
            </a:r>
            <a:r>
              <a:rPr lang="es-ES" dirty="0"/>
              <a:t>un conjunto de soluciones para apoyar la acción colaborativa a todo lo largo de la actividad de la empresa en la creación, gestión, difusión y utilización de información para la definición del producto desde su concepción hasta el final de su vida, lo que comporta la integración de personas, procesos, sistemas de negocio e información</a:t>
            </a:r>
          </a:p>
          <a:p>
            <a:r>
              <a:rPr lang="es-ES" dirty="0"/>
              <a:t>Se trata, pues, de una estrategia encaminada a dotar de agilidad y flexibilidad al proceso de creación de producto que ayuda a las empresas a ofrecer productos y servicios de más calidad y más innovadores, además de reducir los costes y el tiempo de salida al mercado, y contribuir a mejorar las relaciones colaborativas con clientes, suministradores y socios.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AFC456-42D6-4EEE-BACE-1F070AF95A84}" type="slidenum">
              <a:rPr lang="es-CO" smtClean="0"/>
              <a:pPr>
                <a:defRPr/>
              </a:pPr>
              <a:t>13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08170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a gestión del ciclo de vida del producto (PLM) es un enfoque sistemático que abarca toda la vida de un producto, desde el diseño y desarrollo hasta su eliminación final. La PLM está asociada con los procesos de manufactura o fabricación, pero la estructura de gestión también puede utilizarse para el desarrollo de software y la prestación de servicios. La gestión de la vida del producto suele dividirse en las siguientes etapas:</a:t>
            </a:r>
          </a:p>
          <a:p>
            <a:r>
              <a:rPr lang="es-ES" dirty="0"/>
              <a:t>Las aplicaciones PLM tienen una función doble: proporcionan al almacén  toda la información que afecta al producto y sirven de canal de comunicación formal entre las distintas partes interesadas en el mismo. El software PLM puede utilizarse para automatizar la gestión de los datos relacionados con el producto y para integrar dichos datos con otros  procesos de negocio, como la planificación de recursos empresariales  (ERP) y los sistemas de ejecución de fabricación (MES).</a:t>
            </a:r>
          </a:p>
          <a:p>
            <a:r>
              <a:rPr lang="es-ES" b="1" dirty="0"/>
              <a:t>Éste tiene por vocación la gestión del patrimonio técnico de la empresa y la optimización del desarrollo de los nuevos productos. </a:t>
            </a:r>
            <a:r>
              <a:rPr lang="es-ES" dirty="0"/>
              <a:t>un conjunto de soluciones para apoyar la acción colaborativa a todo lo largo de la actividad de la empresa en la creación, gestión, difusión y utilización de información para la definición del producto desde su concepción hasta el final de su vida, lo que comporta la integración de personas, procesos, sistemas de negocio e información</a:t>
            </a:r>
          </a:p>
          <a:p>
            <a:r>
              <a:rPr lang="es-ES" dirty="0"/>
              <a:t>Se trata, pues, de una estrategia encaminada a dotar de agilidad y flexibilidad al proceso de creación de producto que ayuda a las empresas a ofrecer productos y servicios de más calidad y más innovadores, además de reducir los costes y el tiempo de salida al mercado, y contribuir a mejorar las relaciones colaborativas con clientes, suministradores y socios.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AFC456-42D6-4EEE-BACE-1F070AF95A84}" type="slidenum">
              <a:rPr lang="es-CO" smtClean="0"/>
              <a:pPr>
                <a:defRPr/>
              </a:pPr>
              <a:t>14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15539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a gestión del ciclo de vida del producto (PLM) es un enfoque sistemático que abarca toda la vida de un producto, desde el diseño y desarrollo hasta su eliminación final. La PLM está asociada con los procesos de manufactura o fabricación, pero la estructura de gestión también puede utilizarse para el desarrollo de software y la prestación de servicios. La gestión de la vida del producto suele dividirse en las siguientes etapas:</a:t>
            </a:r>
          </a:p>
          <a:p>
            <a:r>
              <a:rPr lang="es-ES" dirty="0"/>
              <a:t>Las aplicaciones PLM tienen una función doble: proporcionan al almacén  toda la información que afecta al producto y sirven de canal de comunicación formal entre las distintas partes interesadas en el mismo. El software PLM puede utilizarse para automatizar la gestión de los datos relacionados con el producto y para integrar dichos datos con otros  procesos de negocio, como la planificación de recursos empresariales  (ERP) y los sistemas de ejecución de fabricación (MES).</a:t>
            </a:r>
          </a:p>
          <a:p>
            <a:r>
              <a:rPr lang="es-ES" b="1" dirty="0"/>
              <a:t>Éste tiene por vocación la gestión del patrimonio técnico de la empresa y la optimización del desarrollo de los nuevos productos. </a:t>
            </a:r>
            <a:r>
              <a:rPr lang="es-ES" dirty="0"/>
              <a:t>un conjunto de soluciones para apoyar la acción colaborativa a todo lo largo de la actividad de la empresa en la creación, gestión, difusión y utilización de información para la definición del producto desde su concepción hasta el final de su vida, lo que comporta la integración de personas, procesos, sistemas de negocio e información</a:t>
            </a:r>
          </a:p>
          <a:p>
            <a:r>
              <a:rPr lang="es-ES" dirty="0"/>
              <a:t>Se trata, pues, de una estrategia encaminada a dotar de agilidad y flexibilidad al proceso de creación de producto que ayuda a las empresas a ofrecer productos y servicios de más calidad y más innovadores, además de reducir los costes y el tiempo de salida al mercado, y contribuir a mejorar las relaciones colaborativas con clientes, suministradores y socios.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AFC456-42D6-4EEE-BACE-1F070AF95A84}" type="slidenum">
              <a:rPr lang="es-CO" smtClean="0"/>
              <a:pPr>
                <a:defRPr/>
              </a:pPr>
              <a:t>15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47648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a gestión del ciclo de vida del producto (PLM) es un enfoque sistemático que abarca toda la vida de un producto, desde el diseño y desarrollo hasta su eliminación final. La PLM está asociada con los procesos de manufactura o fabricación, pero la estructura de gestión también puede utilizarse para el desarrollo de software y la prestación de servicios. La gestión de la vida del producto suele dividirse en las siguientes etapas:</a:t>
            </a:r>
          </a:p>
          <a:p>
            <a:r>
              <a:rPr lang="es-ES" dirty="0"/>
              <a:t>Las aplicaciones PLM tienen una función doble: proporcionan al almacén  toda la información que afecta al producto y sirven de canal de comunicación formal entre las distintas partes interesadas en el mismo. El software PLM puede utilizarse para automatizar la gestión de los datos relacionados con el producto y para integrar dichos datos con otros  procesos de negocio, como la planificación de recursos empresariales  (ERP) y los sistemas de ejecución de fabricación (MES).</a:t>
            </a:r>
          </a:p>
          <a:p>
            <a:r>
              <a:rPr lang="es-ES" b="1" dirty="0"/>
              <a:t>Éste tiene por vocación la gestión del patrimonio técnico de la empresa y la optimización del desarrollo de los nuevos productos. </a:t>
            </a:r>
            <a:r>
              <a:rPr lang="es-ES" dirty="0"/>
              <a:t>un conjunto de soluciones para apoyar la acción colaborativa a todo lo largo de la actividad de la empresa en la creación, gestión, difusión y utilización de información para la definición del producto desde su concepción hasta el final de su vida, lo que comporta la integración de personas, procesos, sistemas de negocio e información</a:t>
            </a:r>
          </a:p>
          <a:p>
            <a:r>
              <a:rPr lang="es-ES" dirty="0"/>
              <a:t>Se trata, pues, de una estrategia encaminada a dotar de agilidad y flexibilidad al proceso de creación de producto que ayuda a las empresas a ofrecer productos y servicios de más calidad y más innovadores, además de reducir los costes y el tiempo de salida al mercado, y contribuir a mejorar las relaciones colaborativas con clientes, suministradores y socios.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AFC456-42D6-4EEE-BACE-1F070AF95A84}" type="slidenum">
              <a:rPr lang="es-CO" smtClean="0"/>
              <a:pPr>
                <a:defRPr/>
              </a:pPr>
              <a:t>16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45730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AFC456-42D6-4EEE-BACE-1F070AF95A84}" type="slidenum">
              <a:rPr lang="es-CO" smtClean="0"/>
              <a:pPr>
                <a:defRPr/>
              </a:pPr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34922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AFC456-42D6-4EEE-BACE-1F070AF95A84}" type="slidenum">
              <a:rPr lang="es-CO" smtClean="0"/>
              <a:pPr>
                <a:defRPr/>
              </a:pPr>
              <a:t>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41598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AFC456-42D6-4EEE-BACE-1F070AF95A84}" type="slidenum">
              <a:rPr lang="es-CO" smtClean="0"/>
              <a:pPr>
                <a:defRPr/>
              </a:pPr>
              <a:t>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83181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AFC456-42D6-4EEE-BACE-1F070AF95A84}" type="slidenum">
              <a:rPr lang="es-CO" smtClean="0"/>
              <a:pPr>
                <a:defRPr/>
              </a:pPr>
              <a:t>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30027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AFC456-42D6-4EEE-BACE-1F070AF95A84}" type="slidenum">
              <a:rPr lang="es-CO" smtClean="0"/>
              <a:pPr>
                <a:defRPr/>
              </a:pPr>
              <a:t>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73759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AFC456-42D6-4EEE-BACE-1F070AF95A84}" type="slidenum">
              <a:rPr lang="es-CO" smtClean="0"/>
              <a:pPr>
                <a:defRPr/>
              </a:pPr>
              <a:t>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52990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AFC456-42D6-4EEE-BACE-1F070AF95A84}" type="slidenum">
              <a:rPr lang="es-CO" smtClean="0"/>
              <a:pPr>
                <a:defRPr/>
              </a:pPr>
              <a:t>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07410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AFC456-42D6-4EEE-BACE-1F070AF95A84}" type="slidenum">
              <a:rPr lang="es-CO" smtClean="0"/>
              <a:pPr>
                <a:defRPr/>
              </a:pPr>
              <a:t>10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4190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4 Rectángulo"/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6 Rectángulo"/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9 Rectángulo"/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 useBgFill="1">
        <p:nvSpPr>
          <p:cNvPr id="11" name="10 Rectángulo redondeado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 useBgFill="1">
        <p:nvSpPr>
          <p:cNvPr id="12" name="11 Rectángulo redondeado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12 Rectángulo"/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13 Rectángulo"/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14 Rectángulo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15 Rectángulo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17" name="27 Marcador de fecha"/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www.themegallery.com</a:t>
            </a:r>
          </a:p>
        </p:txBody>
      </p:sp>
      <p:sp>
        <p:nvSpPr>
          <p:cNvPr id="1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E980E86-A2D6-4678-AA6F-FC430CBE9169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www.themegallery.com</a:t>
            </a:r>
          </a:p>
        </p:txBody>
      </p:sp>
      <p:sp>
        <p:nvSpPr>
          <p:cNvPr id="6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473CC8-0EF2-478A-A5DA-DE74043CFCEF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www.themegallery.com</a:t>
            </a:r>
          </a:p>
        </p:txBody>
      </p:sp>
      <p:sp>
        <p:nvSpPr>
          <p:cNvPr id="6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F35D8D-9331-4498-99AF-9C2F0D638679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www.themegallery.com</a:t>
            </a:r>
          </a:p>
        </p:txBody>
      </p:sp>
      <p:sp>
        <p:nvSpPr>
          <p:cNvPr id="6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12387-6475-489B-9A47-26F217AC4442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www.themegallery.com</a:t>
            </a:r>
          </a:p>
        </p:txBody>
      </p:sp>
      <p:sp>
        <p:nvSpPr>
          <p:cNvPr id="6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1C946-1B74-40C8-BFA6-D7BB891996A4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www.themegallery.com</a:t>
            </a:r>
          </a:p>
        </p:txBody>
      </p:sp>
      <p:sp>
        <p:nvSpPr>
          <p:cNvPr id="7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28261E-C8AA-4E05-BC4B-70AB26388BEA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2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2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B3B1EAAA-DA7D-4D39-A5D6-CAE409FFEB4C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9" name="2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www.themegallery.com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www.themegallery.com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30BAD-216E-4572-8938-845C7411D6AB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www.themegallery.com</a:t>
            </a:r>
          </a:p>
        </p:txBody>
      </p:sp>
      <p:sp>
        <p:nvSpPr>
          <p:cNvPr id="4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E3D68-BCFE-42D8-A77F-008019884040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www.themegallery.com</a:t>
            </a:r>
          </a:p>
        </p:txBody>
      </p:sp>
      <p:sp>
        <p:nvSpPr>
          <p:cNvPr id="7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CACF5-F582-4BF0-AE26-97C6648569DA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s-ES" noProof="0" dirty="0"/>
              <a:t>Haga clic en el icono para agregar una imagen</a:t>
            </a:r>
            <a:endParaRPr lang="en-US" noProof="0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www.themegallery.com</a:t>
            </a:r>
          </a:p>
        </p:txBody>
      </p:sp>
      <p:sp>
        <p:nvSpPr>
          <p:cNvPr id="7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48998-1425-49C7-B085-4DCFECD91284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27 Rectángulo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9" name="28 Rectángulo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0" name="29 Rectángulo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1" name="30 Rectángulo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2" name="31 Rectángulo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 useBgFill="1">
        <p:nvSpPr>
          <p:cNvPr id="33" name="32 Rectángulo redondeado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 useBgFill="1">
        <p:nvSpPr>
          <p:cNvPr id="34" name="33 Rectángulo redondeado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5" name="34 Rectángulo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6" name="35 Rectángulo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7" name="36 Rectángulo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8" name="37 Rectángulo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9" name="38 Rectángulo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0" name="39 Rectángulo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39" name="2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040" name="1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www.themegallery.com</a:t>
            </a:r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cs typeface="+mn-cs"/>
              </a:defRPr>
            </a:lvl1pPr>
          </a:lstStyle>
          <a:p>
            <a:pPr>
              <a:defRPr/>
            </a:pPr>
            <a:fld id="{F12EEA54-8E84-46C7-9D47-CA42AEAE52AE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4" r:id="rId3"/>
    <p:sldLayoutId id="2147483683" r:id="rId4"/>
    <p:sldLayoutId id="2147483687" r:id="rId5"/>
    <p:sldLayoutId id="2147483688" r:id="rId6"/>
    <p:sldLayoutId id="2147483682" r:id="rId7"/>
    <p:sldLayoutId id="2147483681" r:id="rId8"/>
    <p:sldLayoutId id="2147483680" r:id="rId9"/>
    <p:sldLayoutId id="2147483679" r:id="rId10"/>
    <p:sldLayoutId id="2147483678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pitchFamily="18" charset="0"/>
        <a:buChar char="▫"/>
        <a:defRPr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2338" indent="-21907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13" indent="-20002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 kern="1200">
          <a:solidFill>
            <a:srgbClr val="A04DA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png"/><Relationship Id="rId4" Type="http://schemas.openxmlformats.org/officeDocument/2006/relationships/image" Target="../media/image4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gi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10" Type="http://schemas.openxmlformats.org/officeDocument/2006/relationships/image" Target="../media/image14.png"/><Relationship Id="rId4" Type="http://schemas.openxmlformats.org/officeDocument/2006/relationships/hyperlink" Target="http://wwwimagenologia607.blogspot.com/2011/03/tomografia.html" TargetMode="External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0" y="70511"/>
            <a:ext cx="9100081" cy="366254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6000" b="1" cap="all" dirty="0">
                <a:ln w="0"/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Aprendizaje Máquina</a:t>
            </a:r>
          </a:p>
          <a:p>
            <a:pPr algn="ctr">
              <a:defRPr/>
            </a:pPr>
            <a:r>
              <a:rPr lang="es-ES" sz="6000" b="1" cap="all" dirty="0">
                <a:ln w="0"/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(APM)</a:t>
            </a:r>
          </a:p>
          <a:p>
            <a:pPr algn="ctr"/>
            <a:r>
              <a:rPr lang="es-CO" sz="4000" b="1" i="1" dirty="0">
                <a:solidFill>
                  <a:schemeClr val="bg1"/>
                </a:solidFill>
                <a:latin typeface="Cambria" pitchFamily="18" charset="0"/>
              </a:rPr>
              <a:t>“</a:t>
            </a:r>
            <a:r>
              <a:rPr lang="es-ES" altLang="ja-JP" sz="3200" b="1" i="1" dirty="0">
                <a:solidFill>
                  <a:schemeClr val="bg1"/>
                </a:solidFill>
                <a:latin typeface="Cambria" pitchFamily="18" charset="0"/>
              </a:rPr>
              <a:t>Communicative Reinforcement LearningAgents for Landmark Detection in Brain Images</a:t>
            </a:r>
            <a:r>
              <a:rPr lang="es-CO" sz="3200" b="1" i="1" dirty="0">
                <a:solidFill>
                  <a:schemeClr val="bg1"/>
                </a:solidFill>
                <a:latin typeface="Cambria" pitchFamily="18" charset="0"/>
              </a:rPr>
              <a:t>”</a:t>
            </a:r>
          </a:p>
          <a:p>
            <a:pPr algn="ctr">
              <a:defRPr/>
            </a:pPr>
            <a:endParaRPr lang="es-ES" sz="4000" b="1" cap="all" dirty="0">
              <a:ln w="0"/>
              <a:solidFill>
                <a:schemeClr val="bg1"/>
              </a:solidFill>
              <a:effectLst>
                <a:reflection blurRad="12700" stA="50000" endPos="50000" dist="5000" dir="5400000" sy="-100000" rotWithShape="0"/>
              </a:effectLst>
              <a:latin typeface="Cambria" pitchFamily="18" charset="0"/>
            </a:endParaRPr>
          </a:p>
        </p:txBody>
      </p:sp>
      <p:pic>
        <p:nvPicPr>
          <p:cNvPr id="77826" name="Picture 2" descr="http://mt.educarchile.cl/mt/jjbrunner/archives/innovation3D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76" y="3836252"/>
            <a:ext cx="3214710" cy="2411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3 Marcador de pie de página"/>
          <p:cNvSpPr txBox="1">
            <a:spLocks/>
          </p:cNvSpPr>
          <p:nvPr/>
        </p:nvSpPr>
        <p:spPr>
          <a:xfrm>
            <a:off x="5277059" y="4899043"/>
            <a:ext cx="3194248" cy="51985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800" kern="1200">
                <a:solidFill>
                  <a:schemeClr val="accent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 sz="2000" b="1" i="1" dirty="0">
                <a:cs typeface="Arial" charset="0"/>
              </a:rPr>
              <a:t>José Javier Gutiérrez Gil</a:t>
            </a:r>
          </a:p>
        </p:txBody>
      </p:sp>
      <p:pic>
        <p:nvPicPr>
          <p:cNvPr id="1028" name="Picture 4" descr="Logo del portal">
            <a:extLst>
              <a:ext uri="{FF2B5EF4-FFF2-40B4-BE49-F238E27FC236}">
                <a16:creationId xmlns:a16="http://schemas.microsoft.com/office/drawing/2014/main" id="{9FDEF35C-9BA8-76DE-46CC-F99F18F34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106" y="5905942"/>
            <a:ext cx="4562154" cy="935732"/>
          </a:xfrm>
          <a:prstGeom prst="rect">
            <a:avLst/>
          </a:prstGeom>
          <a:solidFill>
            <a:schemeClr val="tx2"/>
          </a:solidFill>
          <a:scene3d>
            <a:camera prst="orthographicFront"/>
            <a:lightRig rig="threePt" dir="t"/>
          </a:scene3d>
          <a:sp3d prstMaterial="powder"/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A3D6B41-E85D-0BF0-B93B-47BD9768E6C5}"/>
              </a:ext>
            </a:extLst>
          </p:cNvPr>
          <p:cNvSpPr txBox="1"/>
          <p:nvPr/>
        </p:nvSpPr>
        <p:spPr>
          <a:xfrm>
            <a:off x="4450886" y="3258883"/>
            <a:ext cx="4594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kern="15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ndale Sans UI"/>
                <a:cs typeface="Tahoma" panose="020B0604030504040204" pitchFamily="34" charset="0"/>
              </a:rPr>
              <a:t>Guy Leroy y Dr. Amir Alanasary</a:t>
            </a:r>
            <a:endParaRPr lang="es-ES" sz="2800" kern="15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46F5035-84BB-4E69-9E7A-5A2A51CA86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38" y="3836252"/>
            <a:ext cx="3194248" cy="2411033"/>
          </a:xfrm>
          <a:prstGeom prst="rect">
            <a:avLst/>
          </a:prstGeom>
          <a:effectLst>
            <a:glow rad="825500">
              <a:schemeClr val="tx2">
                <a:lumMod val="60000"/>
                <a:lumOff val="40000"/>
                <a:alpha val="49000"/>
              </a:schemeClr>
            </a:glow>
            <a:reflection blurRad="63500" stA="53000" endPos="39000" dist="50800" dir="5400000" sy="-100000" algn="bl" rotWithShape="0"/>
            <a:softEdge rad="4572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>
          <a:xfrm>
            <a:off x="615491" y="1052892"/>
            <a:ext cx="8429684" cy="1200329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3600" b="1" i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Multi-Agent INTELIGENTE: </a:t>
            </a:r>
            <a:r>
              <a:rPr lang="es-ES" sz="3600" b="1" i="1" cap="all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c-MARL  - </a:t>
            </a:r>
            <a:r>
              <a:rPr lang="es-ES" sz="3600" b="1" i="1" cap="all" dirty="0" err="1">
                <a:ln w="0"/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CommNet</a:t>
            </a:r>
            <a:endParaRPr lang="es-ES" sz="3600" b="1" i="1" cap="all" dirty="0">
              <a:ln w="0"/>
              <a:solidFill>
                <a:schemeClr val="accent3">
                  <a:lumMod val="40000"/>
                  <a:lumOff val="60000"/>
                </a:schemeClr>
              </a:solidFill>
              <a:effectLst>
                <a:reflection blurRad="12700" stA="50000" endPos="50000" dist="5000" dir="5400000" sy="-100000" rotWithShape="0"/>
              </a:effectLst>
              <a:latin typeface="Cambria" pitchFamily="18" charset="0"/>
            </a:endParaRP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179512" y="6453336"/>
            <a:ext cx="8280920" cy="7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ector 5"/>
          <p:cNvSpPr/>
          <p:nvPr/>
        </p:nvSpPr>
        <p:spPr>
          <a:xfrm>
            <a:off x="8436576" y="6417332"/>
            <a:ext cx="79209" cy="7200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 3"/>
          <p:cNvSpPr>
            <a:spLocks noGrp="1"/>
          </p:cNvSpPr>
          <p:nvPr/>
        </p:nvSpPr>
        <p:spPr bwMode="auto">
          <a:xfrm>
            <a:off x="163763" y="6461267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s-ES" altLang="es-ES" dirty="0"/>
              <a:t>Aprendizaje Maquina(GCD) 2022/23 </a:t>
            </a:r>
          </a:p>
          <a:p>
            <a:r>
              <a:rPr lang="es-ES" altLang="es-ES" dirty="0"/>
              <a:t>Escuela Técnica Superior de Ingeniería. Universidad de Valencia</a:t>
            </a:r>
            <a:r>
              <a:rPr lang="en-US" altLang="es-ES" dirty="0"/>
              <a:t>.</a:t>
            </a:r>
          </a:p>
        </p:txBody>
      </p:sp>
      <p:sp>
        <p:nvSpPr>
          <p:cNvPr id="24" name=" 175"/>
          <p:cNvSpPr>
            <a:spLocks noGrp="1"/>
          </p:cNvSpPr>
          <p:nvPr/>
        </p:nvSpPr>
        <p:spPr bwMode="auto">
          <a:xfrm>
            <a:off x="7236295" y="6412202"/>
            <a:ext cx="174394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6363" algn="ctr"/>
                <a:tab pos="5432425" algn="r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altLang="es-ES" dirty="0"/>
              <a:t>	 </a:t>
            </a:r>
            <a:r>
              <a:rPr lang="en-US" altLang="es-ES" i="1" dirty="0"/>
              <a:t>José</a:t>
            </a:r>
            <a:r>
              <a:rPr lang="en-US" altLang="es-ES" dirty="0"/>
              <a:t> </a:t>
            </a:r>
            <a:r>
              <a:rPr lang="en-US" altLang="es-ES" i="1" dirty="0"/>
              <a:t>Javier</a:t>
            </a:r>
            <a:r>
              <a:rPr lang="en-US" altLang="es-ES" dirty="0"/>
              <a:t> </a:t>
            </a:r>
            <a:r>
              <a:rPr lang="en-US" altLang="es-ES" i="1" dirty="0"/>
              <a:t>Gutiérrez</a:t>
            </a:r>
            <a:r>
              <a:rPr lang="en-US" altLang="es-ES" dirty="0"/>
              <a:t> </a:t>
            </a:r>
            <a:r>
              <a:rPr lang="en-US" altLang="es-ES" i="1" dirty="0"/>
              <a:t>Gil</a:t>
            </a:r>
            <a:endParaRPr lang="en-US" altLang="es-ES" sz="1400" dirty="0">
              <a:latin typeface="Rational Logo" charset="2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0EE757D-703B-26C3-47B1-ED64CEA7E1E1}"/>
              </a:ext>
            </a:extLst>
          </p:cNvPr>
          <p:cNvGrpSpPr/>
          <p:nvPr/>
        </p:nvGrpSpPr>
        <p:grpSpPr>
          <a:xfrm>
            <a:off x="0" y="476672"/>
            <a:ext cx="3626740" cy="635447"/>
            <a:chOff x="860787" y="4325699"/>
            <a:chExt cx="6524625" cy="123825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4756BB8-4A47-3459-0AD9-A25BD283A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787" y="4325699"/>
              <a:ext cx="6524625" cy="1238250"/>
            </a:xfrm>
            <a:prstGeom prst="rect">
              <a:avLst/>
            </a:prstGeom>
          </p:spPr>
        </p:pic>
        <p:sp>
          <p:nvSpPr>
            <p:cNvPr id="7" name="Flecha: cheurón 6">
              <a:extLst>
                <a:ext uri="{FF2B5EF4-FFF2-40B4-BE49-F238E27FC236}">
                  <a16:creationId xmlns:a16="http://schemas.microsoft.com/office/drawing/2014/main" id="{4F45F3D3-0625-F320-9140-0E45F1644583}"/>
                </a:ext>
              </a:extLst>
            </p:cNvPr>
            <p:cNvSpPr/>
            <p:nvPr/>
          </p:nvSpPr>
          <p:spPr>
            <a:xfrm>
              <a:off x="3485853" y="4650073"/>
              <a:ext cx="1224136" cy="878712"/>
            </a:xfrm>
            <a:prstGeom prst="chevron">
              <a:avLst>
                <a:gd name="adj" fmla="val 28726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E154479C-B27E-8A13-0557-0640F932BD43}"/>
              </a:ext>
            </a:extLst>
          </p:cNvPr>
          <p:cNvSpPr txBox="1"/>
          <p:nvPr/>
        </p:nvSpPr>
        <p:spPr>
          <a:xfrm>
            <a:off x="4225399" y="6574501"/>
            <a:ext cx="637974" cy="221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s-ES" sz="800" dirty="0"/>
              <a:t>-9- </a:t>
            </a:r>
            <a:endParaRPr lang="es-ES" sz="800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4AD0931C-735E-C764-E709-79AD07385BBF}"/>
              </a:ext>
            </a:extLst>
          </p:cNvPr>
          <p:cNvGrpSpPr/>
          <p:nvPr/>
        </p:nvGrpSpPr>
        <p:grpSpPr>
          <a:xfrm>
            <a:off x="1830549" y="5243390"/>
            <a:ext cx="3430682" cy="1137938"/>
            <a:chOff x="742519" y="4746767"/>
            <a:chExt cx="5192861" cy="1718993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9A4273F5-7DF3-C0EB-E355-EB265EFD7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519" y="4746767"/>
              <a:ext cx="4909601" cy="13960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A84EB3B6-0E83-AEAC-EE8D-9F16FF941E3D}"/>
                </a:ext>
              </a:extLst>
            </p:cNvPr>
            <p:cNvSpPr txBox="1"/>
            <p:nvPr/>
          </p:nvSpPr>
          <p:spPr>
            <a:xfrm>
              <a:off x="1331640" y="6186800"/>
              <a:ext cx="4603740" cy="2789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600" dirty="0">
                  <a:effectLst/>
                  <a:latin typeface="Calibri" panose="020F0502020204030204" pitchFamily="34" charset="0"/>
                  <a:ea typeface="Andale Sans UI"/>
                </a:rPr>
                <a:t>Arquitectura CommNet.Comunicación MultiAgente </a:t>
              </a:r>
              <a:r>
                <a:rPr lang="es-ES" sz="600" dirty="0">
                  <a:effectLst/>
                  <a:latin typeface="Calibri" panose="020F0502020204030204" pitchFamily="34" charset="0"/>
                  <a:ea typeface="Andale Sans UI"/>
                </a:rPr>
                <a:t>(</a:t>
              </a:r>
              <a:r>
                <a:rPr lang="es-ES" sz="600" dirty="0" err="1">
                  <a:effectLst/>
                  <a:latin typeface="Calibri" panose="020F0502020204030204" pitchFamily="34" charset="0"/>
                  <a:ea typeface="Andale Sans UI"/>
                </a:rPr>
                <a:t>Sainbayar</a:t>
              </a:r>
              <a:r>
                <a:rPr lang="es-ES" sz="600" dirty="0">
                  <a:effectLst/>
                  <a:latin typeface="Calibri" panose="020F0502020204030204" pitchFamily="34" charset="0"/>
                  <a:ea typeface="Andale Sans UI"/>
                </a:rPr>
                <a:t> </a:t>
              </a:r>
              <a:r>
                <a:rPr lang="es-ES" sz="600" dirty="0" err="1">
                  <a:effectLst/>
                  <a:latin typeface="Calibri" panose="020F0502020204030204" pitchFamily="34" charset="0"/>
                  <a:ea typeface="Andale Sans UI"/>
                </a:rPr>
                <a:t>Sukhbaatar</a:t>
              </a:r>
              <a:r>
                <a:rPr lang="es-ES" sz="600" dirty="0">
                  <a:effectLst/>
                  <a:latin typeface="Calibri" panose="020F0502020204030204" pitchFamily="34" charset="0"/>
                  <a:ea typeface="Andale Sans UI"/>
                </a:rPr>
                <a:t>, 2016) </a:t>
              </a:r>
              <a:endParaRPr lang="es-ES" sz="600" dirty="0"/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85FBAD6-3D37-3806-143D-C3A40890FFFD}"/>
              </a:ext>
            </a:extLst>
          </p:cNvPr>
          <p:cNvSpPr txBox="1"/>
          <p:nvPr/>
        </p:nvSpPr>
        <p:spPr>
          <a:xfrm>
            <a:off x="3626740" y="2606938"/>
            <a:ext cx="55172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Comunicación entre agentes: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Implícita: </a:t>
            </a:r>
            <a:r>
              <a:rPr lang="es-ES" sz="16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Comparte capa convolucional entre todos los agentes. Favorece el proceso de aprendizaje con al retropropagación.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Explicita:  </a:t>
            </a:r>
            <a:r>
              <a:rPr lang="es-ES" sz="16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Capa convolucional y capa densa. Cada Agente sabe la política del resto de agentes. Con ellas y su entorno evalúa la mejor acción.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64D953D-DED9-7F61-AF7E-243DC9207541}"/>
              </a:ext>
            </a:extLst>
          </p:cNvPr>
          <p:cNvSpPr txBox="1"/>
          <p:nvPr/>
        </p:nvSpPr>
        <p:spPr>
          <a:xfrm>
            <a:off x="4976746" y="5037610"/>
            <a:ext cx="38151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Función Lineal al final capa convolucional. </a:t>
            </a:r>
            <a:r>
              <a:rPr lang="es-ES" sz="16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(Valores óptimos para la función Q de todos los agentes. Simple vector de valores continuos)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9F1F0ED-4FAC-7539-8F0F-80457609E4A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73" y="1900606"/>
            <a:ext cx="1989681" cy="1463999"/>
          </a:xfrm>
          <a:prstGeom prst="rect">
            <a:avLst/>
          </a:prstGeom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8F35508A-E701-DBA9-5E13-F6C0DF97C8BA}"/>
              </a:ext>
            </a:extLst>
          </p:cNvPr>
          <p:cNvGrpSpPr/>
          <p:nvPr/>
        </p:nvGrpSpPr>
        <p:grpSpPr>
          <a:xfrm>
            <a:off x="827584" y="3540028"/>
            <a:ext cx="3291039" cy="1652233"/>
            <a:chOff x="827584" y="3540028"/>
            <a:chExt cx="3291039" cy="1652233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ACDDC19B-3C65-E8DE-E8A2-FAAEDA5C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3540028"/>
              <a:ext cx="3088723" cy="13960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886411C1-10E4-C050-9C43-FC8F7A612CFC}"/>
                </a:ext>
              </a:extLst>
            </p:cNvPr>
            <p:cNvSpPr txBox="1"/>
            <p:nvPr/>
          </p:nvSpPr>
          <p:spPr>
            <a:xfrm>
              <a:off x="1029900" y="4915262"/>
              <a:ext cx="30887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600" dirty="0">
                  <a:latin typeface="Calibri" panose="020F0502020204030204" pitchFamily="34" charset="0"/>
                </a:rPr>
                <a:t>Arquitectura C-MARL. Leroy, G., Rueckert, D., &amp; Alansary, A. (2020).</a:t>
              </a:r>
              <a:endParaRPr lang="es-ES" sz="600" dirty="0">
                <a:latin typeface="Calibri" panose="020F0502020204030204" pitchFamily="34" charset="0"/>
              </a:endParaRPr>
            </a:p>
            <a:p>
              <a:r>
                <a:rPr lang="es-ES" sz="600" dirty="0">
                  <a:effectLst/>
                  <a:latin typeface="Calibri" panose="020F0502020204030204" pitchFamily="34" charset="0"/>
                  <a:ea typeface="Andale Sans UI"/>
                </a:rPr>
                <a:t> </a:t>
              </a:r>
              <a:endParaRPr lang="es-ES" sz="600" dirty="0"/>
            </a:p>
          </p:txBody>
        </p:sp>
      </p:grp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E0252A6-C723-7DD0-C184-30F308B97484}"/>
              </a:ext>
            </a:extLst>
          </p:cNvPr>
          <p:cNvSpPr txBox="1"/>
          <p:nvPr/>
        </p:nvSpPr>
        <p:spPr>
          <a:xfrm>
            <a:off x="3950690" y="4673979"/>
            <a:ext cx="45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ES" sz="18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CommNET:</a:t>
            </a:r>
          </a:p>
        </p:txBody>
      </p:sp>
    </p:spTree>
    <p:extLst>
      <p:ext uri="{BB962C8B-B14F-4D97-AF65-F5344CB8AC3E}">
        <p14:creationId xmlns:p14="http://schemas.microsoft.com/office/powerpoint/2010/main" val="1131999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>
          <a:xfrm>
            <a:off x="14404" y="1131581"/>
            <a:ext cx="9115191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3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Multi-AGENTE: </a:t>
            </a:r>
            <a:r>
              <a:rPr lang="es-ES" sz="3600" b="1" i="1" cap="all" dirty="0">
                <a:ln w="0"/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C-(MARL)/Collab-Agent/single Agent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179512" y="6453336"/>
            <a:ext cx="6905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ector 5"/>
          <p:cNvSpPr/>
          <p:nvPr/>
        </p:nvSpPr>
        <p:spPr>
          <a:xfrm>
            <a:off x="7092280" y="6381328"/>
            <a:ext cx="79209" cy="7200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 3"/>
          <p:cNvSpPr>
            <a:spLocks noGrp="1"/>
          </p:cNvSpPr>
          <p:nvPr/>
        </p:nvSpPr>
        <p:spPr bwMode="auto">
          <a:xfrm>
            <a:off x="167023" y="6438832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s-ES" altLang="es-ES" dirty="0"/>
              <a:t>Aprendizaje Maquina(GCD) 2022/23 </a:t>
            </a:r>
          </a:p>
          <a:p>
            <a:r>
              <a:rPr lang="es-ES" altLang="es-ES" dirty="0"/>
              <a:t>Escuela Técnica Superior de Ingeniería. Universidad de Valencia</a:t>
            </a:r>
            <a:r>
              <a:rPr lang="en-US" altLang="es-ES" dirty="0"/>
              <a:t>.</a:t>
            </a:r>
          </a:p>
        </p:txBody>
      </p:sp>
      <p:sp>
        <p:nvSpPr>
          <p:cNvPr id="24" name=" 175"/>
          <p:cNvSpPr>
            <a:spLocks noGrp="1"/>
          </p:cNvSpPr>
          <p:nvPr/>
        </p:nvSpPr>
        <p:spPr bwMode="auto">
          <a:xfrm>
            <a:off x="6732447" y="643259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6363" algn="ctr"/>
                <a:tab pos="5432425" algn="r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altLang="es-ES" i="1" dirty="0"/>
              <a:t>José</a:t>
            </a:r>
            <a:r>
              <a:rPr lang="en-US" altLang="es-ES" dirty="0"/>
              <a:t> </a:t>
            </a:r>
            <a:r>
              <a:rPr lang="en-US" altLang="es-ES" i="1" dirty="0"/>
              <a:t>Javier</a:t>
            </a:r>
            <a:r>
              <a:rPr lang="en-US" altLang="es-ES" dirty="0"/>
              <a:t> </a:t>
            </a:r>
            <a:r>
              <a:rPr lang="en-US" altLang="es-ES" i="1" dirty="0"/>
              <a:t>Gutiérrez</a:t>
            </a:r>
            <a:r>
              <a:rPr lang="en-US" altLang="es-ES" dirty="0"/>
              <a:t> </a:t>
            </a:r>
            <a:r>
              <a:rPr lang="en-US" altLang="es-ES" i="1" dirty="0"/>
              <a:t>Gi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7AC812C-F363-CE86-081D-F05C7E1AFA81}"/>
              </a:ext>
            </a:extLst>
          </p:cNvPr>
          <p:cNvGrpSpPr/>
          <p:nvPr/>
        </p:nvGrpSpPr>
        <p:grpSpPr>
          <a:xfrm>
            <a:off x="0" y="476672"/>
            <a:ext cx="3626740" cy="635447"/>
            <a:chOff x="860787" y="4325699"/>
            <a:chExt cx="6524625" cy="123825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B8D62DB-72A9-E656-6D71-D68A78EB6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787" y="4325699"/>
              <a:ext cx="6524625" cy="1238250"/>
            </a:xfrm>
            <a:prstGeom prst="rect">
              <a:avLst/>
            </a:prstGeom>
          </p:spPr>
        </p:pic>
        <p:sp>
          <p:nvSpPr>
            <p:cNvPr id="9" name="Flecha: cheurón 8">
              <a:extLst>
                <a:ext uri="{FF2B5EF4-FFF2-40B4-BE49-F238E27FC236}">
                  <a16:creationId xmlns:a16="http://schemas.microsoft.com/office/drawing/2014/main" id="{38E14E09-7896-AA18-8ADE-B73B62666601}"/>
                </a:ext>
              </a:extLst>
            </p:cNvPr>
            <p:cNvSpPr/>
            <p:nvPr/>
          </p:nvSpPr>
          <p:spPr>
            <a:xfrm>
              <a:off x="3485853" y="4650073"/>
              <a:ext cx="1224136" cy="878712"/>
            </a:xfrm>
            <a:prstGeom prst="chevron">
              <a:avLst>
                <a:gd name="adj" fmla="val 28726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6A34329-F93C-5ABA-93E6-488A918F75F6}"/>
              </a:ext>
            </a:extLst>
          </p:cNvPr>
          <p:cNvSpPr txBox="1"/>
          <p:nvPr/>
        </p:nvSpPr>
        <p:spPr>
          <a:xfrm>
            <a:off x="4225399" y="6574501"/>
            <a:ext cx="637974" cy="221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s-ES" sz="800" dirty="0"/>
              <a:t>-10- </a:t>
            </a:r>
            <a:endParaRPr lang="es-ES" sz="800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D876153B-711E-E419-CCE3-AE08EFFDA76B}"/>
              </a:ext>
            </a:extLst>
          </p:cNvPr>
          <p:cNvGrpSpPr/>
          <p:nvPr/>
        </p:nvGrpSpPr>
        <p:grpSpPr>
          <a:xfrm>
            <a:off x="4776580" y="2545805"/>
            <a:ext cx="4175952" cy="2353924"/>
            <a:chOff x="4556802" y="2688065"/>
            <a:chExt cx="4061294" cy="218750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886358F3-FFB4-8712-695A-6C41A16CA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802" y="2688065"/>
              <a:ext cx="4061294" cy="1830780"/>
            </a:xfrm>
            <a:prstGeom prst="rect">
              <a:avLst/>
            </a:prstGeom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8564179F-E1C1-2ABD-692A-1AE22774B5CE}"/>
                </a:ext>
              </a:extLst>
            </p:cNvPr>
            <p:cNvSpPr txBox="1"/>
            <p:nvPr/>
          </p:nvSpPr>
          <p:spPr>
            <a:xfrm>
              <a:off x="5188085" y="4598572"/>
              <a:ext cx="30887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600" dirty="0">
                  <a:latin typeface="Calibri" panose="020F0502020204030204" pitchFamily="34" charset="0"/>
                </a:rPr>
                <a:t>Arquitecturacollab-DQN. Leroy, G., Rueckert, D., &amp; Alansary, A. (2020).</a:t>
              </a:r>
              <a:endParaRPr lang="es-ES" sz="600" dirty="0">
                <a:latin typeface="Calibri" panose="020F0502020204030204" pitchFamily="34" charset="0"/>
              </a:endParaRPr>
            </a:p>
            <a:p>
              <a:r>
                <a:rPr lang="es-ES" sz="600" dirty="0">
                  <a:effectLst/>
                  <a:latin typeface="Calibri" panose="020F0502020204030204" pitchFamily="34" charset="0"/>
                  <a:ea typeface="Andale Sans UI"/>
                </a:rPr>
                <a:t> </a:t>
              </a:r>
              <a:endParaRPr lang="es-ES" sz="600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5B3733C7-9F86-A82F-0699-F257CE260F51}"/>
              </a:ext>
            </a:extLst>
          </p:cNvPr>
          <p:cNvGrpSpPr/>
          <p:nvPr/>
        </p:nvGrpSpPr>
        <p:grpSpPr>
          <a:xfrm>
            <a:off x="1427042" y="4841575"/>
            <a:ext cx="5305405" cy="1635562"/>
            <a:chOff x="1562747" y="4769433"/>
            <a:chExt cx="5305405" cy="1635562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14F40A31-967C-E4DB-F40F-299D0D0EA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747" y="4769433"/>
              <a:ext cx="5169699" cy="1421667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EA5E8FFD-306E-CA44-04E3-5E596737AA8B}"/>
                </a:ext>
              </a:extLst>
            </p:cNvPr>
            <p:cNvSpPr txBox="1"/>
            <p:nvPr/>
          </p:nvSpPr>
          <p:spPr>
            <a:xfrm>
              <a:off x="2296152" y="6189551"/>
              <a:ext cx="457200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800" dirty="0">
                  <a:latin typeface="Calibri" panose="020F0502020204030204" pitchFamily="34" charset="0"/>
                </a:rPr>
                <a:t>Arquitecturacollab-singleAgent. Leroy, G., Rueckert, D., &amp; Alansary, A. (2020).</a:t>
              </a:r>
              <a:endParaRPr lang="es-ES" sz="8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17727847-3756-0588-2F0D-5B23DE48EB61}"/>
              </a:ext>
            </a:extLst>
          </p:cNvPr>
          <p:cNvGrpSpPr/>
          <p:nvPr/>
        </p:nvGrpSpPr>
        <p:grpSpPr>
          <a:xfrm>
            <a:off x="237095" y="2630612"/>
            <a:ext cx="4164977" cy="2210109"/>
            <a:chOff x="272997" y="2616634"/>
            <a:chExt cx="4164977" cy="2210109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D8FBF953-4B9B-5F16-8DF0-782B8BFD8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97" y="2616634"/>
              <a:ext cx="4164977" cy="1885718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5E8BC631-1045-D04E-F6E3-633F7F40950D}"/>
                </a:ext>
              </a:extLst>
            </p:cNvPr>
            <p:cNvSpPr txBox="1"/>
            <p:nvPr/>
          </p:nvSpPr>
          <p:spPr>
            <a:xfrm>
              <a:off x="905896" y="4549744"/>
              <a:ext cx="30887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600" dirty="0">
                  <a:latin typeface="Calibri" panose="020F0502020204030204" pitchFamily="34" charset="0"/>
                </a:rPr>
                <a:t>Arquitectura C-MARL. Leroy, G., Rueckert, D., &amp; Alansary, A. (2020).</a:t>
              </a:r>
              <a:endParaRPr lang="es-ES" sz="600" dirty="0">
                <a:latin typeface="Calibri" panose="020F0502020204030204" pitchFamily="34" charset="0"/>
              </a:endParaRPr>
            </a:p>
            <a:p>
              <a:r>
                <a:rPr lang="es-ES" sz="600" dirty="0">
                  <a:effectLst/>
                  <a:latin typeface="Calibri" panose="020F0502020204030204" pitchFamily="34" charset="0"/>
                  <a:ea typeface="Andale Sans UI"/>
                </a:rPr>
                <a:t> </a:t>
              </a:r>
              <a:endParaRPr lang="es-ES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3216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>
          <a:xfrm>
            <a:off x="179512" y="1161414"/>
            <a:ext cx="9145016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3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Entorno: </a:t>
            </a:r>
            <a:r>
              <a:rPr lang="es-ES" sz="3600" b="1" i="1" cap="all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Entrenamiento </a:t>
            </a:r>
            <a:endParaRPr lang="es-ES" sz="3600" b="1" i="1" cap="all" dirty="0">
              <a:ln w="0"/>
              <a:solidFill>
                <a:schemeClr val="accent3">
                  <a:lumMod val="40000"/>
                  <a:lumOff val="60000"/>
                </a:schemeClr>
              </a:solidFill>
              <a:effectLst>
                <a:reflection blurRad="12700" stA="50000" endPos="50000" dist="5000" dir="5400000" sy="-100000" rotWithShape="0"/>
              </a:effectLst>
              <a:latin typeface="Cambria" pitchFamily="18" charset="0"/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179512" y="6453336"/>
            <a:ext cx="6905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ector 5"/>
          <p:cNvSpPr/>
          <p:nvPr/>
        </p:nvSpPr>
        <p:spPr>
          <a:xfrm>
            <a:off x="7092280" y="6381328"/>
            <a:ext cx="79209" cy="7200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 3"/>
          <p:cNvSpPr>
            <a:spLocks noGrp="1"/>
          </p:cNvSpPr>
          <p:nvPr/>
        </p:nvSpPr>
        <p:spPr bwMode="auto">
          <a:xfrm>
            <a:off x="167023" y="6438832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s-ES" altLang="es-ES" dirty="0"/>
              <a:t>Aprendizaje Maquina(GCD) 2022/23 </a:t>
            </a:r>
          </a:p>
          <a:p>
            <a:r>
              <a:rPr lang="es-ES" altLang="es-ES" dirty="0"/>
              <a:t>Escuela Técnica Superior de Ingeniería. Universidad de Valencia</a:t>
            </a:r>
            <a:r>
              <a:rPr lang="en-US" altLang="es-ES" dirty="0"/>
              <a:t>.</a:t>
            </a:r>
          </a:p>
        </p:txBody>
      </p:sp>
      <p:sp>
        <p:nvSpPr>
          <p:cNvPr id="24" name=" 175"/>
          <p:cNvSpPr>
            <a:spLocks noGrp="1"/>
          </p:cNvSpPr>
          <p:nvPr/>
        </p:nvSpPr>
        <p:spPr bwMode="auto">
          <a:xfrm>
            <a:off x="7027473" y="6432590"/>
            <a:ext cx="160997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6363" algn="ctr"/>
                <a:tab pos="5432425" algn="r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altLang="es-ES" i="1" dirty="0"/>
              <a:t>José</a:t>
            </a:r>
            <a:r>
              <a:rPr lang="en-US" altLang="es-ES" dirty="0"/>
              <a:t> </a:t>
            </a:r>
            <a:r>
              <a:rPr lang="en-US" altLang="es-ES" i="1" dirty="0"/>
              <a:t>Javier</a:t>
            </a:r>
            <a:r>
              <a:rPr lang="en-US" altLang="es-ES" dirty="0"/>
              <a:t> </a:t>
            </a:r>
            <a:r>
              <a:rPr lang="en-US" altLang="es-ES" i="1" dirty="0"/>
              <a:t>Gutiérrez</a:t>
            </a:r>
            <a:r>
              <a:rPr lang="en-US" altLang="es-ES" dirty="0"/>
              <a:t> </a:t>
            </a:r>
            <a:r>
              <a:rPr lang="en-US" altLang="es-ES" i="1" dirty="0"/>
              <a:t>Gi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9DEB6F8-D67C-5A4A-7E8E-B07A40AC285E}"/>
              </a:ext>
            </a:extLst>
          </p:cNvPr>
          <p:cNvGrpSpPr/>
          <p:nvPr/>
        </p:nvGrpSpPr>
        <p:grpSpPr>
          <a:xfrm>
            <a:off x="146782" y="474705"/>
            <a:ext cx="3676632" cy="635447"/>
            <a:chOff x="788080" y="5577925"/>
            <a:chExt cx="6524625" cy="1238250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5458E3B7-1BDB-934F-C4CC-7969373C4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80" y="5577925"/>
              <a:ext cx="6524625" cy="1238250"/>
            </a:xfrm>
            <a:prstGeom prst="rect">
              <a:avLst/>
            </a:prstGeom>
          </p:spPr>
        </p:pic>
        <p:sp>
          <p:nvSpPr>
            <p:cNvPr id="18" name="Flecha: cheurón 17">
              <a:extLst>
                <a:ext uri="{FF2B5EF4-FFF2-40B4-BE49-F238E27FC236}">
                  <a16:creationId xmlns:a16="http://schemas.microsoft.com/office/drawing/2014/main" id="{7E17075C-401E-B552-320F-A60BFD679D63}"/>
                </a:ext>
              </a:extLst>
            </p:cNvPr>
            <p:cNvSpPr/>
            <p:nvPr/>
          </p:nvSpPr>
          <p:spPr>
            <a:xfrm>
              <a:off x="4355976" y="5951445"/>
              <a:ext cx="1152128" cy="789923"/>
            </a:xfrm>
            <a:prstGeom prst="chevron">
              <a:avLst>
                <a:gd name="adj" fmla="val 28726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EE01365-F447-722A-5285-1F4883506F5F}"/>
              </a:ext>
            </a:extLst>
          </p:cNvPr>
          <p:cNvSpPr txBox="1"/>
          <p:nvPr/>
        </p:nvSpPr>
        <p:spPr>
          <a:xfrm>
            <a:off x="4225399" y="6574501"/>
            <a:ext cx="637974" cy="221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s-ES" sz="800" dirty="0"/>
              <a:t>-11- </a:t>
            </a:r>
            <a:endParaRPr lang="es-ES" sz="8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9E0EBCD-D09C-C51D-4339-B7BA0C8DBE70}"/>
              </a:ext>
            </a:extLst>
          </p:cNvPr>
          <p:cNvSpPr txBox="1"/>
          <p:nvPr/>
        </p:nvSpPr>
        <p:spPr>
          <a:xfrm>
            <a:off x="475915" y="1700808"/>
            <a:ext cx="4661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Entorno: </a:t>
            </a:r>
            <a:r>
              <a:rPr lang="es-ES" sz="1600" b="1" dirty="0" err="1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Tensorpack</a:t>
            </a: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b="1" dirty="0" err="1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600" b="1" dirty="0" err="1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Pytorch</a:t>
            </a: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4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es-ES" sz="14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Python)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EB7B26-F5D9-7296-604A-0725FA6BE32C}"/>
              </a:ext>
            </a:extLst>
          </p:cNvPr>
          <p:cNvSpPr txBox="1"/>
          <p:nvPr/>
        </p:nvSpPr>
        <p:spPr>
          <a:xfrm>
            <a:off x="475915" y="1988840"/>
            <a:ext cx="843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Datos Entrenamiento: </a:t>
            </a: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 ha dividido al azar el conjunto de datos, tal que se mantiene un 70% de los datos para la fase de entrenamiento, 15% para la fase de validación y un 15% para la fase de prueba.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32D8ADE-07BB-01AC-4DEF-5A0FA423BD85}"/>
              </a:ext>
            </a:extLst>
          </p:cNvPr>
          <p:cNvSpPr txBox="1"/>
          <p:nvPr/>
        </p:nvSpPr>
        <p:spPr>
          <a:xfrm>
            <a:off x="475914" y="2708920"/>
            <a:ext cx="8431165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Bancos de Datos: </a:t>
            </a:r>
            <a:endParaRPr lang="es-ES" sz="1600" b="1" dirty="0">
              <a:solidFill>
                <a:schemeClr val="accent2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Experimento I: </a:t>
            </a:r>
            <a:r>
              <a:rPr lang="es-ES" sz="14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Exploraciones cerebrales de resonancia magnética. Las imágenes ya están segmentadas y tienen un tamaño de </a:t>
            </a:r>
            <a:r>
              <a:rPr lang="es-ES" sz="1400" b="1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vóxel</a:t>
            </a:r>
            <a:r>
              <a:rPr lang="es-ES" sz="14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isotrópico de 1 mm3. Los temas seleccionados incluyen: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s-ES" sz="14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pacientes con deterioro cognitivo normal (CN),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s-ES" sz="14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deterioro cognitivo leve (DCL)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s-ES" sz="14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enfermedad de Alzheimer temprana (EA).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Experimento II: </a:t>
            </a:r>
            <a:r>
              <a:rPr lang="es-ES" sz="14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Ecografías de cabeza fetal en 3D del proyecto iFIND2. Todas las imágenes se vuelven a muestrear a tamaño de </a:t>
            </a:r>
            <a:r>
              <a:rPr lang="es-ES" sz="1400" b="1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vóxel</a:t>
            </a:r>
            <a:r>
              <a:rPr lang="es-ES" sz="14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isotrópico con promedio dimensiones de 324 × 207 × 279 </a:t>
            </a:r>
            <a:r>
              <a:rPr lang="es-ES" sz="1400" b="1" dirty="0" err="1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vóxeles</a:t>
            </a:r>
            <a:r>
              <a:rPr lang="es-ES" sz="1800" dirty="0">
                <a:effectLst/>
                <a:latin typeface="Calibri" panose="020F0502020204030204" pitchFamily="34" charset="0"/>
                <a:ea typeface="Andale Sans UI"/>
              </a:rPr>
              <a:t>. </a:t>
            </a:r>
            <a:endParaRPr lang="es-ES" sz="1600" b="1" dirty="0">
              <a:solidFill>
                <a:schemeClr val="accent2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b="1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27C3206-408A-9A75-38EB-9BE2B1BCC443}"/>
              </a:ext>
            </a:extLst>
          </p:cNvPr>
          <p:cNvSpPr txBox="1"/>
          <p:nvPr/>
        </p:nvSpPr>
        <p:spPr>
          <a:xfrm>
            <a:off x="514389" y="4581128"/>
            <a:ext cx="819217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Configuración </a:t>
            </a:r>
            <a:r>
              <a:rPr lang="es-ES" sz="1600" b="1" dirty="0" err="1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MultiAgente</a:t>
            </a:r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Experimento I: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14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Single Agent, C-MARL, Collab-DQN </a:t>
            </a:r>
            <a:r>
              <a:rPr lang="es-ES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 Puntos referencia independientes)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Experimento II: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16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Single Agent, C-MARL, Collab-DQN</a:t>
            </a:r>
            <a:r>
              <a:rPr lang="es-ES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(Puntos referencia independientes)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Experimento III: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Single Agent, C-MARL, Collab-DQN</a:t>
            </a:r>
            <a:r>
              <a:rPr lang="es-ES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(Puntos de referencia compartidos)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accent2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49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/>
          <p:cNvCxnSpPr/>
          <p:nvPr/>
        </p:nvCxnSpPr>
        <p:spPr>
          <a:xfrm>
            <a:off x="167023" y="6453336"/>
            <a:ext cx="6905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ector 5"/>
          <p:cNvSpPr/>
          <p:nvPr/>
        </p:nvSpPr>
        <p:spPr>
          <a:xfrm>
            <a:off x="7092280" y="6381328"/>
            <a:ext cx="79209" cy="7200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 3"/>
          <p:cNvSpPr>
            <a:spLocks noGrp="1"/>
          </p:cNvSpPr>
          <p:nvPr/>
        </p:nvSpPr>
        <p:spPr bwMode="auto">
          <a:xfrm>
            <a:off x="167023" y="6438832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s-ES" altLang="es-ES" dirty="0"/>
              <a:t>Aprendizaje Maquina(GCD) 2022/23 </a:t>
            </a:r>
          </a:p>
          <a:p>
            <a:r>
              <a:rPr lang="es-ES" altLang="es-ES" dirty="0"/>
              <a:t>Escuela Técnica Superior de Ingeniería. Universidad de Valencia</a:t>
            </a:r>
            <a:r>
              <a:rPr lang="en-US" altLang="es-ES" dirty="0"/>
              <a:t>.</a:t>
            </a:r>
          </a:p>
        </p:txBody>
      </p:sp>
      <p:sp>
        <p:nvSpPr>
          <p:cNvPr id="20" name=" 175"/>
          <p:cNvSpPr>
            <a:spLocks noGrp="1"/>
          </p:cNvSpPr>
          <p:nvPr/>
        </p:nvSpPr>
        <p:spPr bwMode="auto">
          <a:xfrm>
            <a:off x="7027475" y="6408010"/>
            <a:ext cx="194950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6363" algn="ctr"/>
                <a:tab pos="5432425" algn="r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altLang="es-ES" dirty="0"/>
              <a:t> </a:t>
            </a:r>
            <a:r>
              <a:rPr lang="en-US" altLang="es-ES" i="1" dirty="0"/>
              <a:t>José</a:t>
            </a:r>
            <a:r>
              <a:rPr lang="en-US" altLang="es-ES" dirty="0"/>
              <a:t> </a:t>
            </a:r>
            <a:r>
              <a:rPr lang="en-US" altLang="es-ES" i="1" dirty="0"/>
              <a:t>Javier</a:t>
            </a:r>
            <a:r>
              <a:rPr lang="en-US" altLang="es-ES" dirty="0"/>
              <a:t> </a:t>
            </a:r>
            <a:r>
              <a:rPr lang="en-US" altLang="es-ES" i="1" dirty="0"/>
              <a:t>Gutiérrez</a:t>
            </a:r>
            <a:r>
              <a:rPr lang="en-US" altLang="es-ES" dirty="0"/>
              <a:t> </a:t>
            </a:r>
            <a:r>
              <a:rPr lang="en-US" altLang="es-ES" i="1" dirty="0"/>
              <a:t>Gil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589F779-882C-B767-0508-37A43E700AA1}"/>
              </a:ext>
            </a:extLst>
          </p:cNvPr>
          <p:cNvSpPr txBox="1"/>
          <p:nvPr/>
        </p:nvSpPr>
        <p:spPr>
          <a:xfrm>
            <a:off x="4225399" y="6574501"/>
            <a:ext cx="637974" cy="221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s-ES" sz="800" dirty="0"/>
              <a:t>-12- </a:t>
            </a:r>
            <a:endParaRPr lang="es-ES" sz="800" dirty="0"/>
          </a:p>
        </p:txBody>
      </p:sp>
      <p:sp>
        <p:nvSpPr>
          <p:cNvPr id="2" name="9 Rectángulo">
            <a:extLst>
              <a:ext uri="{FF2B5EF4-FFF2-40B4-BE49-F238E27FC236}">
                <a16:creationId xmlns:a16="http://schemas.microsoft.com/office/drawing/2014/main" id="{A645D373-E748-B6E6-D232-71E0A0B1CF82}"/>
              </a:ext>
            </a:extLst>
          </p:cNvPr>
          <p:cNvSpPr/>
          <p:nvPr/>
        </p:nvSpPr>
        <p:spPr>
          <a:xfrm>
            <a:off x="330786" y="1267835"/>
            <a:ext cx="8813214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3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Detección Puntos Referencia </a:t>
            </a:r>
            <a:r>
              <a:rPr lang="es-ES" sz="3600" b="1" i="1" cap="all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: Validación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24D14BA-7F5C-3C53-2A27-EDE8AE44AC51}"/>
              </a:ext>
            </a:extLst>
          </p:cNvPr>
          <p:cNvGrpSpPr/>
          <p:nvPr/>
        </p:nvGrpSpPr>
        <p:grpSpPr>
          <a:xfrm>
            <a:off x="-30196" y="456250"/>
            <a:ext cx="3731784" cy="672076"/>
            <a:chOff x="2655126" y="3758899"/>
            <a:chExt cx="4641260" cy="86200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76BC7F0A-5C5F-D8D4-3684-CA66F48A8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126" y="3758899"/>
              <a:ext cx="4641260" cy="862000"/>
            </a:xfrm>
            <a:prstGeom prst="rect">
              <a:avLst/>
            </a:prstGeom>
          </p:spPr>
        </p:pic>
        <p:sp>
          <p:nvSpPr>
            <p:cNvPr id="7" name="Flecha: cheurón 6">
              <a:extLst>
                <a:ext uri="{FF2B5EF4-FFF2-40B4-BE49-F238E27FC236}">
                  <a16:creationId xmlns:a16="http://schemas.microsoft.com/office/drawing/2014/main" id="{E1DD30CC-E1C4-787E-B1A3-01F9C977E46D}"/>
                </a:ext>
              </a:extLst>
            </p:cNvPr>
            <p:cNvSpPr/>
            <p:nvPr/>
          </p:nvSpPr>
          <p:spPr>
            <a:xfrm>
              <a:off x="5882114" y="3990467"/>
              <a:ext cx="735249" cy="577797"/>
            </a:xfrm>
            <a:prstGeom prst="chevron">
              <a:avLst>
                <a:gd name="adj" fmla="val 28726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898E8A20-D359-4E22-7F22-C93DD30B5BE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3" y="2267072"/>
            <a:ext cx="1092630" cy="14693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8CEAAF5-CA1C-6B39-2E3E-0986ABC6986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017" y="2468131"/>
            <a:ext cx="5868144" cy="158028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6E43792-D1B8-B92A-777D-2C496428F78E}"/>
              </a:ext>
            </a:extLst>
          </p:cNvPr>
          <p:cNvSpPr txBox="1"/>
          <p:nvPr/>
        </p:nvSpPr>
        <p:spPr>
          <a:xfrm>
            <a:off x="405850" y="3950363"/>
            <a:ext cx="287000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Single Agent (Experimento I) </a:t>
            </a:r>
            <a:endParaRPr lang="es-ES" sz="1600" b="1" dirty="0">
              <a:solidFill>
                <a:schemeClr val="accent2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b="1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B7299A7-6382-7D9D-E88D-519227892313}"/>
              </a:ext>
            </a:extLst>
          </p:cNvPr>
          <p:cNvSpPr txBox="1"/>
          <p:nvPr/>
        </p:nvSpPr>
        <p:spPr>
          <a:xfrm>
            <a:off x="5034827" y="4156149"/>
            <a:ext cx="34483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Collab-DQN (Experimento I)</a:t>
            </a:r>
            <a:endParaRPr lang="es-ES" sz="1600" b="1" dirty="0">
              <a:solidFill>
                <a:schemeClr val="accent2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b="1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A738D69D-7FA4-C897-19FC-7DCF4C94B2A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39" y="4710147"/>
            <a:ext cx="1942865" cy="1622025"/>
          </a:xfrm>
          <a:prstGeom prst="rect">
            <a:avLst/>
          </a:prstGeom>
        </p:spPr>
      </p:pic>
      <p:pic>
        <p:nvPicPr>
          <p:cNvPr id="13" name="Imagen 12" descr="Imagen que contiene interior, tabla&#10;&#10;Descripción generada automáticamente">
            <a:extLst>
              <a:ext uri="{FF2B5EF4-FFF2-40B4-BE49-F238E27FC236}">
                <a16:creationId xmlns:a16="http://schemas.microsoft.com/office/drawing/2014/main" id="{41B848D6-44B1-830B-BBBB-A8BA3CE26F4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650" y="4817885"/>
            <a:ext cx="6156176" cy="77228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76F7989-2BF2-3049-CC0D-9B38F76499AC}"/>
              </a:ext>
            </a:extLst>
          </p:cNvPr>
          <p:cNvSpPr txBox="1"/>
          <p:nvPr/>
        </p:nvSpPr>
        <p:spPr>
          <a:xfrm>
            <a:off x="4863373" y="5764464"/>
            <a:ext cx="31410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C-MARL (Experimento III)</a:t>
            </a:r>
            <a:endParaRPr lang="es-ES" sz="1600" b="1" dirty="0">
              <a:solidFill>
                <a:schemeClr val="accent2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b="1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45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>
          <a:xfrm>
            <a:off x="76211" y="1333467"/>
            <a:ext cx="899157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3600" b="1" i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Resultados:</a:t>
            </a:r>
            <a:r>
              <a:rPr lang="es-ES" sz="3600" b="1" i="0" dirty="0">
                <a:solidFill>
                  <a:schemeClr val="accent3">
                    <a:lumMod val="50000"/>
                  </a:schemeClr>
                </a:solidFill>
                <a:effectLst/>
                <a:latin typeface="blissRegular"/>
              </a:rPr>
              <a:t> </a:t>
            </a:r>
            <a:r>
              <a:rPr lang="es-ES" sz="3600" b="1" i="1" cap="all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Conclusiones artículo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179512" y="6453336"/>
            <a:ext cx="6905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ector 5"/>
          <p:cNvSpPr/>
          <p:nvPr/>
        </p:nvSpPr>
        <p:spPr>
          <a:xfrm>
            <a:off x="7092280" y="6381328"/>
            <a:ext cx="79209" cy="7200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 3"/>
          <p:cNvSpPr>
            <a:spLocks noGrp="1"/>
          </p:cNvSpPr>
          <p:nvPr/>
        </p:nvSpPr>
        <p:spPr bwMode="auto">
          <a:xfrm>
            <a:off x="167023" y="6438832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s-ES" altLang="es-ES" dirty="0"/>
              <a:t>Aprendizaje Maquina(GCD) 2022/23 </a:t>
            </a:r>
          </a:p>
          <a:p>
            <a:r>
              <a:rPr lang="es-ES" altLang="es-ES" dirty="0"/>
              <a:t>Escuela Técnica Superior de Ingeniería. Universidad de Valencia</a:t>
            </a:r>
            <a:r>
              <a:rPr lang="en-US" altLang="es-ES" dirty="0"/>
              <a:t>.</a:t>
            </a:r>
          </a:p>
        </p:txBody>
      </p:sp>
      <p:sp>
        <p:nvSpPr>
          <p:cNvPr id="20" name=" 175"/>
          <p:cNvSpPr>
            <a:spLocks noGrp="1"/>
          </p:cNvSpPr>
          <p:nvPr/>
        </p:nvSpPr>
        <p:spPr bwMode="auto">
          <a:xfrm>
            <a:off x="7027471" y="6408010"/>
            <a:ext cx="19495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6363" algn="ctr"/>
                <a:tab pos="5432425" algn="r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altLang="es-ES" dirty="0"/>
              <a:t> </a:t>
            </a:r>
            <a:r>
              <a:rPr lang="en-US" altLang="es-ES" i="1" dirty="0"/>
              <a:t>José</a:t>
            </a:r>
            <a:r>
              <a:rPr lang="en-US" altLang="es-ES" dirty="0"/>
              <a:t> </a:t>
            </a:r>
            <a:r>
              <a:rPr lang="en-US" altLang="es-ES" i="1" dirty="0"/>
              <a:t>Javier</a:t>
            </a:r>
            <a:r>
              <a:rPr lang="en-US" altLang="es-ES" dirty="0"/>
              <a:t> </a:t>
            </a:r>
            <a:r>
              <a:rPr lang="en-US" altLang="es-ES" i="1" dirty="0"/>
              <a:t>Gutiérrez</a:t>
            </a:r>
            <a:r>
              <a:rPr lang="en-US" altLang="es-ES" dirty="0"/>
              <a:t> </a:t>
            </a:r>
            <a:r>
              <a:rPr lang="en-US" altLang="es-ES" i="1" dirty="0"/>
              <a:t>Gil 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68A076E-3CA2-E402-E41A-D7DF997E4C24}"/>
              </a:ext>
            </a:extLst>
          </p:cNvPr>
          <p:cNvGrpSpPr/>
          <p:nvPr/>
        </p:nvGrpSpPr>
        <p:grpSpPr>
          <a:xfrm>
            <a:off x="43526" y="548680"/>
            <a:ext cx="3664378" cy="698580"/>
            <a:chOff x="3266180" y="4796724"/>
            <a:chExt cx="4195815" cy="95912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E7889FF-9EA2-EAAA-17CA-5798539B7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180" y="4796724"/>
              <a:ext cx="4195815" cy="959125"/>
            </a:xfrm>
            <a:prstGeom prst="rect">
              <a:avLst/>
            </a:prstGeom>
          </p:spPr>
        </p:pic>
        <p:sp>
          <p:nvSpPr>
            <p:cNvPr id="4" name="Flecha: cheurón 3">
              <a:extLst>
                <a:ext uri="{FF2B5EF4-FFF2-40B4-BE49-F238E27FC236}">
                  <a16:creationId xmlns:a16="http://schemas.microsoft.com/office/drawing/2014/main" id="{A49917AB-4F2D-4647-E2B6-918292072272}"/>
                </a:ext>
              </a:extLst>
            </p:cNvPr>
            <p:cNvSpPr/>
            <p:nvPr/>
          </p:nvSpPr>
          <p:spPr>
            <a:xfrm>
              <a:off x="6697905" y="5050968"/>
              <a:ext cx="764090" cy="704881"/>
            </a:xfrm>
            <a:prstGeom prst="chevron">
              <a:avLst>
                <a:gd name="adj" fmla="val 28726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B38D851F-86B7-DA5D-759D-8ABC8235410C}"/>
              </a:ext>
            </a:extLst>
          </p:cNvPr>
          <p:cNvSpPr txBox="1"/>
          <p:nvPr/>
        </p:nvSpPr>
        <p:spPr>
          <a:xfrm>
            <a:off x="4225399" y="6574501"/>
            <a:ext cx="637974" cy="221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s-ES" sz="800" dirty="0"/>
              <a:t>-13- </a:t>
            </a:r>
            <a:endParaRPr lang="es-ES" sz="8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2101AE1-DD35-94B9-12EF-6AC33EDAB46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47233"/>
            <a:ext cx="4860487" cy="12633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6D74CC5-2DFE-C5FC-BD6F-80F88BB67E1A}"/>
              </a:ext>
            </a:extLst>
          </p:cNvPr>
          <p:cNvSpPr txBox="1"/>
          <p:nvPr/>
        </p:nvSpPr>
        <p:spPr>
          <a:xfrm>
            <a:off x="4800512" y="4297810"/>
            <a:ext cx="417646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Experimento II </a:t>
            </a: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Mejor estrategia es collab-DQN</a:t>
            </a:r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ES" sz="1600" b="1" dirty="0">
              <a:solidFill>
                <a:schemeClr val="accent2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b="1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5C87256-E9B1-9CD2-CCE5-AF252D5ADA2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958" y="5038014"/>
            <a:ext cx="4541603" cy="133834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27704DC-77E6-210F-D869-7D05602D14B6}"/>
              </a:ext>
            </a:extLst>
          </p:cNvPr>
          <p:cNvSpPr txBox="1"/>
          <p:nvPr/>
        </p:nvSpPr>
        <p:spPr>
          <a:xfrm>
            <a:off x="359081" y="2131004"/>
            <a:ext cx="806489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Experimento I </a:t>
            </a: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c-MARL mejora para 3 Agentes pero a medida que aumenta el número de agentes la estrategia collab-DQN es mejor</a:t>
            </a:r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ES" sz="1600" b="1" dirty="0">
              <a:solidFill>
                <a:schemeClr val="accent2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b="1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Imagen 12" descr="Tabla&#10;&#10;Descripción generada automáticamente">
            <a:extLst>
              <a:ext uri="{FF2B5EF4-FFF2-40B4-BE49-F238E27FC236}">
                <a16:creationId xmlns:a16="http://schemas.microsoft.com/office/drawing/2014/main" id="{B8B4FE03-ABE4-F5D5-BC0D-FAA848426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88" y="5185242"/>
            <a:ext cx="3743960" cy="8108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EBF12AC-346D-A316-2B84-40A2DE1F7B27}"/>
              </a:ext>
            </a:extLst>
          </p:cNvPr>
          <p:cNvSpPr txBox="1"/>
          <p:nvPr/>
        </p:nvSpPr>
        <p:spPr>
          <a:xfrm>
            <a:off x="341963" y="4416265"/>
            <a:ext cx="417646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Experimento III </a:t>
            </a: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Mejor estrategia es C-MARL</a:t>
            </a:r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ES" sz="1600" b="1" dirty="0">
              <a:solidFill>
                <a:schemeClr val="accent2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b="1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52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>
          <a:xfrm>
            <a:off x="-156324" y="1432439"/>
            <a:ext cx="9318931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3600" b="1" i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Conclusiones:</a:t>
            </a:r>
            <a:r>
              <a:rPr lang="es-ES" sz="3600" b="1" i="0" dirty="0">
                <a:solidFill>
                  <a:schemeClr val="accent3">
                    <a:lumMod val="50000"/>
                  </a:schemeClr>
                </a:solidFill>
                <a:effectLst/>
                <a:latin typeface="blissRegular"/>
              </a:rPr>
              <a:t> </a:t>
            </a:r>
            <a:r>
              <a:rPr lang="es-ES" sz="3600" b="1" i="1" cap="all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  Comunicación </a:t>
            </a:r>
            <a:r>
              <a:rPr lang="es-ES" sz="3600" b="1" i="1" cap="all" dirty="0" err="1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MultI</a:t>
            </a:r>
            <a:r>
              <a:rPr lang="es-ES" sz="3600" b="1" i="1" cap="all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-Agent-Double DQN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179512" y="6453336"/>
            <a:ext cx="6905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ector 5"/>
          <p:cNvSpPr/>
          <p:nvPr/>
        </p:nvSpPr>
        <p:spPr>
          <a:xfrm>
            <a:off x="7092280" y="6381328"/>
            <a:ext cx="79209" cy="7200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 3"/>
          <p:cNvSpPr>
            <a:spLocks noGrp="1"/>
          </p:cNvSpPr>
          <p:nvPr/>
        </p:nvSpPr>
        <p:spPr bwMode="auto">
          <a:xfrm>
            <a:off x="167023" y="6438832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s-ES" altLang="es-ES" dirty="0"/>
              <a:t>Aprendizaje Maquina(GCD) 2022/23 </a:t>
            </a:r>
          </a:p>
          <a:p>
            <a:r>
              <a:rPr lang="es-ES" altLang="es-ES" dirty="0"/>
              <a:t>Escuela Técnica Superior de Ingeniería. Universidad de Valencia</a:t>
            </a:r>
            <a:r>
              <a:rPr lang="en-US" altLang="es-ES" dirty="0"/>
              <a:t>.</a:t>
            </a:r>
          </a:p>
        </p:txBody>
      </p:sp>
      <p:sp>
        <p:nvSpPr>
          <p:cNvPr id="20" name=" 175"/>
          <p:cNvSpPr>
            <a:spLocks noGrp="1"/>
          </p:cNvSpPr>
          <p:nvPr/>
        </p:nvSpPr>
        <p:spPr bwMode="auto">
          <a:xfrm>
            <a:off x="7027471" y="6408010"/>
            <a:ext cx="19495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6363" algn="ctr"/>
                <a:tab pos="5432425" algn="r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altLang="es-ES" dirty="0"/>
              <a:t> </a:t>
            </a:r>
            <a:r>
              <a:rPr lang="en-US" altLang="es-ES" i="1" dirty="0"/>
              <a:t>José</a:t>
            </a:r>
            <a:r>
              <a:rPr lang="en-US" altLang="es-ES" dirty="0"/>
              <a:t> </a:t>
            </a:r>
            <a:r>
              <a:rPr lang="en-US" altLang="es-ES" i="1" dirty="0"/>
              <a:t>Javier</a:t>
            </a:r>
            <a:r>
              <a:rPr lang="en-US" altLang="es-ES" dirty="0"/>
              <a:t> </a:t>
            </a:r>
            <a:r>
              <a:rPr lang="en-US" altLang="es-ES" i="1" dirty="0"/>
              <a:t>Gutiérrez</a:t>
            </a:r>
            <a:r>
              <a:rPr lang="en-US" altLang="es-ES" dirty="0"/>
              <a:t> </a:t>
            </a:r>
            <a:r>
              <a:rPr lang="en-US" altLang="es-ES" i="1" dirty="0"/>
              <a:t>Gil 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68A076E-3CA2-E402-E41A-D7DF997E4C24}"/>
              </a:ext>
            </a:extLst>
          </p:cNvPr>
          <p:cNvGrpSpPr/>
          <p:nvPr/>
        </p:nvGrpSpPr>
        <p:grpSpPr>
          <a:xfrm>
            <a:off x="43526" y="548680"/>
            <a:ext cx="3664378" cy="698580"/>
            <a:chOff x="3266180" y="4796724"/>
            <a:chExt cx="4195815" cy="95912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E7889FF-9EA2-EAAA-17CA-5798539B7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180" y="4796724"/>
              <a:ext cx="4195815" cy="959125"/>
            </a:xfrm>
            <a:prstGeom prst="rect">
              <a:avLst/>
            </a:prstGeom>
          </p:spPr>
        </p:pic>
        <p:sp>
          <p:nvSpPr>
            <p:cNvPr id="4" name="Flecha: cheurón 3">
              <a:extLst>
                <a:ext uri="{FF2B5EF4-FFF2-40B4-BE49-F238E27FC236}">
                  <a16:creationId xmlns:a16="http://schemas.microsoft.com/office/drawing/2014/main" id="{A49917AB-4F2D-4647-E2B6-918292072272}"/>
                </a:ext>
              </a:extLst>
            </p:cNvPr>
            <p:cNvSpPr/>
            <p:nvPr/>
          </p:nvSpPr>
          <p:spPr>
            <a:xfrm>
              <a:off x="6697905" y="5050968"/>
              <a:ext cx="764090" cy="704881"/>
            </a:xfrm>
            <a:prstGeom prst="chevron">
              <a:avLst>
                <a:gd name="adj" fmla="val 28726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B38D851F-86B7-DA5D-759D-8ABC8235410C}"/>
              </a:ext>
            </a:extLst>
          </p:cNvPr>
          <p:cNvSpPr txBox="1"/>
          <p:nvPr/>
        </p:nvSpPr>
        <p:spPr>
          <a:xfrm>
            <a:off x="4225399" y="6574501"/>
            <a:ext cx="637974" cy="221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s-ES" sz="800" dirty="0"/>
              <a:t>-14- </a:t>
            </a:r>
            <a:endParaRPr lang="es-ES" sz="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44361A-6484-C238-2E9B-554719D04BF5}"/>
              </a:ext>
            </a:extLst>
          </p:cNvPr>
          <p:cNvSpPr txBox="1"/>
          <p:nvPr/>
        </p:nvSpPr>
        <p:spPr>
          <a:xfrm>
            <a:off x="365156" y="2907521"/>
            <a:ext cx="855878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Conclusiones Directas</a:t>
            </a:r>
            <a:r>
              <a:rPr lang="es-ES" sz="14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DRL permite aprendizaje óptimo entre múltiples agentes.</a:t>
            </a:r>
          </a:p>
          <a:p>
            <a:pPr marL="742950" lvl="1" indent="-285750">
              <a:buFontTx/>
              <a:buChar char="-"/>
            </a:pPr>
            <a:r>
              <a:rPr lang="es-ES" sz="14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Depende si se tiene un objetivo individual o colectivo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 detecta el hecho de que una vez entrenado el sistema es capaz de saber y encontrar por si solo los puntos de referencia anatómicos de las imágenes en validación.</a:t>
            </a:r>
            <a:endParaRPr lang="es-ES" sz="1400" b="1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A9DD5BC-9B9B-66B4-1DF5-EC1F325AFEAA}"/>
              </a:ext>
            </a:extLst>
          </p:cNvPr>
          <p:cNvSpPr txBox="1"/>
          <p:nvPr/>
        </p:nvSpPr>
        <p:spPr>
          <a:xfrm>
            <a:off x="331673" y="4113654"/>
            <a:ext cx="862051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No se tiene</a:t>
            </a:r>
            <a:r>
              <a:rPr lang="es-ES" sz="14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Comparativa con otras arquitecturas o modelos (MultiAgents-CNN,A3C,DGPS,…) &lt;trabajo futuro&gt;.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No se justifica la utilización de Double DQN frente a otros modelos  ni la bondad real del modelo. Se basan en otros artículos para identificar la 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Lin, J., </a:t>
            </a:r>
            <a:r>
              <a:rPr lang="en-US" sz="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Dzeparoska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K., Zhang, S. Q., Leon-Garcia, A., &amp; </a:t>
            </a:r>
            <a:r>
              <a:rPr lang="en-US" sz="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Papernot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 (2020, May). On the robustness of cooperative multi-agent reinforcement learning. In </a:t>
            </a:r>
            <a:r>
              <a:rPr lang="en-US" sz="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 IEEE Security and Privacy Workshops (SPW)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62-68). IEEE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Sensible a las coordenadas iniciales de los agentes. No se indican que valores iniciales se utilizaron para los resultados mostrados.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No se tiene claro el objetivo real del articulo (Comunicación óptima múltiples agentes/obtención puntos referencia mediante MultiAgents-DSQN).</a:t>
            </a:r>
          </a:p>
        </p:txBody>
      </p:sp>
    </p:spTree>
    <p:extLst>
      <p:ext uri="{BB962C8B-B14F-4D97-AF65-F5344CB8AC3E}">
        <p14:creationId xmlns:p14="http://schemas.microsoft.com/office/powerpoint/2010/main" val="335245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/>
          <p:cNvCxnSpPr/>
          <p:nvPr/>
        </p:nvCxnSpPr>
        <p:spPr>
          <a:xfrm>
            <a:off x="179512" y="6453336"/>
            <a:ext cx="6905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ector 5"/>
          <p:cNvSpPr/>
          <p:nvPr/>
        </p:nvSpPr>
        <p:spPr>
          <a:xfrm>
            <a:off x="7092280" y="6381328"/>
            <a:ext cx="79209" cy="7200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 3"/>
          <p:cNvSpPr>
            <a:spLocks noGrp="1"/>
          </p:cNvSpPr>
          <p:nvPr/>
        </p:nvSpPr>
        <p:spPr bwMode="auto">
          <a:xfrm>
            <a:off x="167023" y="6438832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s-ES" altLang="es-ES" dirty="0"/>
              <a:t>Aprendizaje Maquina(GCD) 2022/23 </a:t>
            </a:r>
          </a:p>
          <a:p>
            <a:r>
              <a:rPr lang="es-ES" altLang="es-ES" dirty="0"/>
              <a:t>Escuela Técnica Superior de Ingeniería. Universidad de Valencia</a:t>
            </a:r>
            <a:r>
              <a:rPr lang="en-US" altLang="es-ES" dirty="0"/>
              <a:t>.</a:t>
            </a:r>
          </a:p>
        </p:txBody>
      </p:sp>
      <p:sp>
        <p:nvSpPr>
          <p:cNvPr id="20" name=" 175"/>
          <p:cNvSpPr>
            <a:spLocks noGrp="1"/>
          </p:cNvSpPr>
          <p:nvPr/>
        </p:nvSpPr>
        <p:spPr bwMode="auto">
          <a:xfrm>
            <a:off x="7071975" y="6408010"/>
            <a:ext cx="190500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6363" algn="ctr"/>
                <a:tab pos="5432425" algn="r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altLang="es-ES" dirty="0"/>
              <a:t> </a:t>
            </a:r>
            <a:r>
              <a:rPr lang="en-US" altLang="es-ES" i="1" dirty="0"/>
              <a:t>José</a:t>
            </a:r>
            <a:r>
              <a:rPr lang="en-US" altLang="es-ES" dirty="0"/>
              <a:t> </a:t>
            </a:r>
            <a:r>
              <a:rPr lang="en-US" altLang="es-ES" i="1" dirty="0"/>
              <a:t>Javier</a:t>
            </a:r>
            <a:r>
              <a:rPr lang="en-US" altLang="es-ES" dirty="0"/>
              <a:t> </a:t>
            </a:r>
            <a:r>
              <a:rPr lang="en-US" altLang="es-ES" i="1" dirty="0"/>
              <a:t>Gutiérrez</a:t>
            </a:r>
            <a:r>
              <a:rPr lang="en-US" altLang="es-ES" dirty="0"/>
              <a:t> </a:t>
            </a:r>
            <a:r>
              <a:rPr lang="en-US" altLang="es-ES" i="1" dirty="0"/>
              <a:t>Gil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760AD99-1AE3-35E4-A9C7-D4CA8ADC22FB}"/>
              </a:ext>
            </a:extLst>
          </p:cNvPr>
          <p:cNvSpPr txBox="1"/>
          <p:nvPr/>
        </p:nvSpPr>
        <p:spPr>
          <a:xfrm>
            <a:off x="4225399" y="6574501"/>
            <a:ext cx="637974" cy="221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s-ES" sz="800" dirty="0"/>
              <a:t>-15- </a:t>
            </a:r>
            <a:endParaRPr lang="es-ES" sz="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788C88-0ED4-F6EA-DB90-9AFBB7FBDEE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83544"/>
            <a:ext cx="5932155" cy="606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59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>
          <a:xfrm>
            <a:off x="1364628" y="1017602"/>
            <a:ext cx="8429684" cy="64633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3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INTRODUCCIÓN</a:t>
            </a:r>
          </a:p>
        </p:txBody>
      </p:sp>
      <p:pic>
        <p:nvPicPr>
          <p:cNvPr id="5" name="Picture 2" descr="http://2.bp.blogspot.com/_2ScFvBhnjrY/SWsWCyw9m_I/AAAAAAAABKU/yY2ikxxUQqg/s320/Creatividad+e+Innovaci%C3%B3n+pict_20090107PHT45514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13" y="751016"/>
            <a:ext cx="1874109" cy="18858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 descr="http://bligoo.com/media/users/0/39606/images/innovation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008" y="4974020"/>
            <a:ext cx="1732756" cy="1732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ángulo 2"/>
          <p:cNvSpPr/>
          <p:nvPr/>
        </p:nvSpPr>
        <p:spPr>
          <a:xfrm>
            <a:off x="2630066" y="2044479"/>
            <a:ext cx="5542334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CO" sz="32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Contextualización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CO" sz="32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Problema Estudio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CO" sz="32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Modelos y Técnicas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CO" sz="32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Sistemas </a:t>
            </a:r>
            <a:r>
              <a:rPr lang="es-CO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SMARL-DRL (C-</a:t>
            </a:r>
            <a:r>
              <a:rPr lang="es-CO" b="1" i="1" dirty="0" err="1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Marl</a:t>
            </a:r>
            <a:r>
              <a:rPr lang="es-CO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CO" sz="32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Conclusiones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CO" sz="32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Reflexiones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51B8A55-DDF1-0C94-45E0-E8F98D878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0331"/>
            <a:ext cx="7172008" cy="1361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EFA9770-3395-8BC4-D746-B432B838AB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525" y="3401523"/>
            <a:ext cx="3227307" cy="1434359"/>
          </a:xfrm>
          <a:prstGeom prst="rect">
            <a:avLst/>
          </a:prstGeom>
        </p:spPr>
      </p:pic>
      <p:pic>
        <p:nvPicPr>
          <p:cNvPr id="18" name="Picture 2" descr="Neuronavigation system handed over to National Hospital of Kyrgyzstan - |  24.KG">
            <a:extLst>
              <a:ext uri="{FF2B5EF4-FFF2-40B4-BE49-F238E27FC236}">
                <a16:creationId xmlns:a16="http://schemas.microsoft.com/office/drawing/2014/main" id="{F5F628EB-A479-479A-990A-D6E5DE6FC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75292"/>
            <a:ext cx="1722823" cy="129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ranial Navigation - Brainlab">
            <a:extLst>
              <a:ext uri="{FF2B5EF4-FFF2-40B4-BE49-F238E27FC236}">
                <a16:creationId xmlns:a16="http://schemas.microsoft.com/office/drawing/2014/main" id="{147008EC-7470-D0B8-A55C-BFBB1EF1B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17" y="5296202"/>
            <a:ext cx="1665118" cy="104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223077" y="1030035"/>
            <a:ext cx="8679338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3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PROBLEMA: Detención Putos </a:t>
            </a:r>
            <a:r>
              <a:rPr lang="es-ES" sz="3600" b="1" i="1" cap="all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Referencia Anatómicos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179512" y="6453336"/>
            <a:ext cx="6905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ector 5"/>
          <p:cNvSpPr/>
          <p:nvPr/>
        </p:nvSpPr>
        <p:spPr>
          <a:xfrm>
            <a:off x="7092280" y="6381328"/>
            <a:ext cx="79209" cy="7200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 3"/>
          <p:cNvSpPr>
            <a:spLocks noGrp="1"/>
          </p:cNvSpPr>
          <p:nvPr/>
        </p:nvSpPr>
        <p:spPr bwMode="auto">
          <a:xfrm>
            <a:off x="167023" y="6438832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s-ES" altLang="es-ES" dirty="0"/>
              <a:t>Aprendizaje Maquina(GCD) 2022/23 </a:t>
            </a:r>
          </a:p>
          <a:p>
            <a:r>
              <a:rPr lang="es-ES" altLang="es-ES" dirty="0"/>
              <a:t>Escuela Técnica Superior de Ingeniería. Universidad de Valencia</a:t>
            </a:r>
            <a:r>
              <a:rPr lang="en-US" altLang="es-ES" dirty="0"/>
              <a:t>.</a:t>
            </a:r>
          </a:p>
        </p:txBody>
      </p:sp>
      <p:sp>
        <p:nvSpPr>
          <p:cNvPr id="24" name=" 175"/>
          <p:cNvSpPr>
            <a:spLocks noGrp="1"/>
          </p:cNvSpPr>
          <p:nvPr/>
        </p:nvSpPr>
        <p:spPr bwMode="auto">
          <a:xfrm>
            <a:off x="6955465" y="6432590"/>
            <a:ext cx="168198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6363" algn="ctr"/>
                <a:tab pos="5432425" algn="r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altLang="es-ES" dirty="0"/>
              <a:t>                                                                                                      </a:t>
            </a:r>
            <a:r>
              <a:rPr lang="en-US" altLang="es-ES" i="1" dirty="0"/>
              <a:t>José</a:t>
            </a:r>
            <a:r>
              <a:rPr lang="en-US" altLang="es-ES" dirty="0"/>
              <a:t> </a:t>
            </a:r>
            <a:r>
              <a:rPr lang="en-US" altLang="es-ES" i="1" dirty="0"/>
              <a:t>Javier</a:t>
            </a:r>
            <a:r>
              <a:rPr lang="en-US" altLang="es-ES" dirty="0"/>
              <a:t> </a:t>
            </a:r>
            <a:r>
              <a:rPr lang="en-US" altLang="es-ES" i="1" dirty="0"/>
              <a:t>Gutiérrez</a:t>
            </a:r>
            <a:r>
              <a:rPr lang="en-US" altLang="es-ES" dirty="0"/>
              <a:t> </a:t>
            </a:r>
            <a:r>
              <a:rPr lang="en-US" altLang="es-ES" i="1" dirty="0"/>
              <a:t>Gi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5475A2A-9A1C-CF54-0A37-D0A9C87999D4}"/>
              </a:ext>
            </a:extLst>
          </p:cNvPr>
          <p:cNvGrpSpPr/>
          <p:nvPr/>
        </p:nvGrpSpPr>
        <p:grpSpPr>
          <a:xfrm>
            <a:off x="420060" y="2271724"/>
            <a:ext cx="1651963" cy="1976239"/>
            <a:chOff x="0" y="0"/>
            <a:chExt cx="1509395" cy="2133255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738A18F3-F385-9B80-6116-A3089C46B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59" y="0"/>
              <a:ext cx="1369695" cy="17437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Cuadro de texto 4">
              <a:extLst>
                <a:ext uri="{FF2B5EF4-FFF2-40B4-BE49-F238E27FC236}">
                  <a16:creationId xmlns:a16="http://schemas.microsoft.com/office/drawing/2014/main" id="{E96ACF2C-8220-0140-A540-08CD0137512B}"/>
                </a:ext>
              </a:extLst>
            </p:cNvPr>
            <p:cNvSpPr txBox="1"/>
            <p:nvPr/>
          </p:nvSpPr>
          <p:spPr>
            <a:xfrm>
              <a:off x="0" y="1742536"/>
              <a:ext cx="1509395" cy="390719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de-DE" sz="800" i="1" kern="150" dirty="0">
                  <a:effectLst/>
                  <a:latin typeface="Times New Roman" panose="02020603050405020304" pitchFamily="18" charset="0"/>
                  <a:ea typeface="Andale Sans UI"/>
                  <a:cs typeface="Tahoma" panose="020B0604030504040204" pitchFamily="34" charset="0"/>
                </a:rPr>
                <a:t>Puntos referencia anatómicos cerebro</a:t>
              </a:r>
              <a:r>
                <a:rPr lang="de-DE" sz="1100" i="1" kern="150" dirty="0">
                  <a:effectLst/>
                  <a:latin typeface="Calibri" panose="020F0502020204030204" pitchFamily="34" charset="0"/>
                  <a:ea typeface="Andale Sans UI"/>
                  <a:cs typeface="Tahoma" panose="020B0604030504040204" pitchFamily="34" charset="0"/>
                </a:rPr>
                <a:t> </a:t>
              </a:r>
              <a:r>
                <a:rPr lang="es-ES" sz="800" i="1" kern="150" dirty="0">
                  <a:effectLst/>
                  <a:latin typeface="Calibri" panose="020F0502020204030204" pitchFamily="34" charset="0"/>
                  <a:ea typeface="Andale Sans UI"/>
                  <a:cs typeface="Tahoma" panose="020B0604030504040204" pitchFamily="34" charset="0"/>
                </a:rPr>
                <a:t>https://radiologia2cero.com/como-interpretar-rm-de-cerebro/</a:t>
              </a:r>
              <a:endParaRPr lang="es-ES" sz="1200" i="1" kern="150" dirty="0">
                <a:effectLst/>
                <a:latin typeface="Times New Roman" panose="02020603050405020304" pitchFamily="18" charset="0"/>
                <a:ea typeface="Andale Sans UI"/>
                <a:cs typeface="Tahoma" panose="020B0604030504040204" pitchFamily="34" charset="0"/>
              </a:endParaRPr>
            </a:p>
          </p:txBody>
        </p: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BBFB1FEC-A25F-7035-67E8-3300D467051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534" y="5024206"/>
            <a:ext cx="1968711" cy="12304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A38BABE-2102-C814-8C7F-0BFAF0D7BBA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722" y="4725889"/>
            <a:ext cx="2188859" cy="1648484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2C41AFB7-60F0-1F68-9466-DD43735CC5F4}"/>
              </a:ext>
            </a:extLst>
          </p:cNvPr>
          <p:cNvGrpSpPr/>
          <p:nvPr/>
        </p:nvGrpSpPr>
        <p:grpSpPr>
          <a:xfrm>
            <a:off x="-36512" y="467222"/>
            <a:ext cx="3268799" cy="626754"/>
            <a:chOff x="1271176" y="5221236"/>
            <a:chExt cx="6094082" cy="1150205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7117CAD5-5C42-9324-BA48-2EE8720E6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567" y="5221236"/>
              <a:ext cx="6060691" cy="1150205"/>
            </a:xfrm>
            <a:prstGeom prst="rect">
              <a:avLst/>
            </a:prstGeom>
          </p:spPr>
        </p:pic>
        <p:sp>
          <p:nvSpPr>
            <p:cNvPr id="25" name="Flecha: cheurón 24">
              <a:extLst>
                <a:ext uri="{FF2B5EF4-FFF2-40B4-BE49-F238E27FC236}">
                  <a16:creationId xmlns:a16="http://schemas.microsoft.com/office/drawing/2014/main" id="{2F12E6FC-F6B6-C9DA-39B0-FE1736393A33}"/>
                </a:ext>
              </a:extLst>
            </p:cNvPr>
            <p:cNvSpPr/>
            <p:nvPr/>
          </p:nvSpPr>
          <p:spPr>
            <a:xfrm>
              <a:off x="1271176" y="5517987"/>
              <a:ext cx="1152128" cy="838651"/>
            </a:xfrm>
            <a:prstGeom prst="chevron">
              <a:avLst>
                <a:gd name="adj" fmla="val 28726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pic>
        <p:nvPicPr>
          <p:cNvPr id="1028" name="Picture 4" descr="3D image of a brain obtained from MRI. The markers show the end points of the rays corresponding to the star shaped model.">
            <a:extLst>
              <a:ext uri="{FF2B5EF4-FFF2-40B4-BE49-F238E27FC236}">
                <a16:creationId xmlns:a16="http://schemas.microsoft.com/office/drawing/2014/main" id="{0F8DC4D8-4C4A-CBAD-A9E3-3DD573172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335" y="2274964"/>
            <a:ext cx="967536" cy="96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8328742B-3788-6D41-F0F7-4C1DEDC0FD1E}"/>
              </a:ext>
            </a:extLst>
          </p:cNvPr>
          <p:cNvSpPr txBox="1"/>
          <p:nvPr/>
        </p:nvSpPr>
        <p:spPr>
          <a:xfrm>
            <a:off x="3379659" y="2590609"/>
            <a:ext cx="5522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Mantener expertos en dominios específicos para cada tipo de imagen y región de estudio</a:t>
            </a:r>
            <a:endParaRPr lang="es-ES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9A767A5-9C96-516A-037D-1B7B2FB0D3F6}"/>
              </a:ext>
            </a:extLst>
          </p:cNvPr>
          <p:cNvSpPr txBox="1"/>
          <p:nvPr/>
        </p:nvSpPr>
        <p:spPr>
          <a:xfrm>
            <a:off x="5134179" y="3736083"/>
            <a:ext cx="3503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Evitar la identificación manual</a:t>
            </a:r>
            <a:endParaRPr lang="es-ES" b="1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 indent="-171450" algn="just">
              <a:buFont typeface="Wingdings" panose="05000000000000000000" pitchFamily="2" charset="2"/>
              <a:buChar char="§"/>
            </a:pPr>
            <a:r>
              <a:rPr lang="es-ES" sz="1400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Variabilidad por diferentes expertos</a:t>
            </a:r>
            <a:r>
              <a:rPr lang="es-ES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575FCAF-580A-A9EB-38F5-364073F50D3A}"/>
              </a:ext>
            </a:extLst>
          </p:cNvPr>
          <p:cNvSpPr txBox="1"/>
          <p:nvPr/>
        </p:nvSpPr>
        <p:spPr>
          <a:xfrm>
            <a:off x="4225399" y="6574501"/>
            <a:ext cx="637974" cy="221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s-ES" sz="800" dirty="0"/>
              <a:t>-2- 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13843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988AEE49-5AEB-BF0A-D393-D17AD730D8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57" y="2247048"/>
            <a:ext cx="1622432" cy="1242715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B651CFD8-542D-58E9-F4CE-E603AD7C76E6}"/>
              </a:ext>
            </a:extLst>
          </p:cNvPr>
          <p:cNvGrpSpPr/>
          <p:nvPr/>
        </p:nvGrpSpPr>
        <p:grpSpPr>
          <a:xfrm>
            <a:off x="4727207" y="3781845"/>
            <a:ext cx="4311924" cy="2765317"/>
            <a:chOff x="-83280" y="163547"/>
            <a:chExt cx="3241675" cy="1880300"/>
          </a:xfrm>
        </p:grpSpPr>
        <p:sp>
          <p:nvSpPr>
            <p:cNvPr id="19" name="Cuadro de texto 9">
              <a:extLst>
                <a:ext uri="{FF2B5EF4-FFF2-40B4-BE49-F238E27FC236}">
                  <a16:creationId xmlns:a16="http://schemas.microsoft.com/office/drawing/2014/main" id="{C26F90CA-2EC0-4081-86CD-73CACD49762D}"/>
                </a:ext>
              </a:extLst>
            </p:cNvPr>
            <p:cNvSpPr txBox="1"/>
            <p:nvPr/>
          </p:nvSpPr>
          <p:spPr>
            <a:xfrm>
              <a:off x="3116" y="1882823"/>
              <a:ext cx="3155279" cy="161024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de-DE" sz="800" i="1" kern="150" dirty="0">
                  <a:effectLst/>
                  <a:latin typeface="Calibri" panose="020F0502020204030204" pitchFamily="34" charset="0"/>
                  <a:ea typeface="Andale Sans UI"/>
                  <a:cs typeface="Tahoma" panose="020B0604030504040204" pitchFamily="34" charset="0"/>
                </a:rPr>
                <a:t>TAC </a:t>
              </a:r>
              <a:r>
                <a:rPr lang="es-ES" sz="800" i="1" u="sng" kern="150" dirty="0">
                  <a:solidFill>
                    <a:srgbClr val="0000FF"/>
                  </a:solidFill>
                  <a:effectLst/>
                  <a:latin typeface="Calibri" panose="020F0502020204030204" pitchFamily="34" charset="0"/>
                  <a:ea typeface="Andale Sans UI"/>
                  <a:cs typeface="Tahoma" panose="020B0604030504040204" pitchFamily="34" charset="0"/>
                  <a:hlinkClick r:id="rId4"/>
                </a:rPr>
                <a:t>http://wwwimagenologia607.blogspot.com/2011/03/tomografia.html</a:t>
              </a:r>
              <a:r>
                <a:rPr lang="es-ES" sz="800" i="1" kern="150" dirty="0">
                  <a:effectLst/>
                  <a:latin typeface="Calibri" panose="020F0502020204030204" pitchFamily="34" charset="0"/>
                  <a:ea typeface="Andale Sans UI"/>
                  <a:cs typeface="Tahoma" panose="020B0604030504040204" pitchFamily="34" charset="0"/>
                </a:rPr>
                <a:t>)</a:t>
              </a:r>
              <a:endParaRPr lang="es-ES" sz="1200" i="1" kern="150" dirty="0">
                <a:effectLst/>
                <a:latin typeface="Times New Roman" panose="02020603050405020304" pitchFamily="18" charset="0"/>
                <a:ea typeface="Andale Sans UI"/>
                <a:cs typeface="Tahoma" panose="020B0604030504040204" pitchFamily="34" charset="0"/>
              </a:endParaRPr>
            </a:p>
          </p:txBody>
        </p:sp>
        <p:pic>
          <p:nvPicPr>
            <p:cNvPr id="20" name="Imagen 19" descr="Diagrama&#10;&#10;Descripción generada automáticamente">
              <a:extLst>
                <a:ext uri="{FF2B5EF4-FFF2-40B4-BE49-F238E27FC236}">
                  <a16:creationId xmlns:a16="http://schemas.microsoft.com/office/drawing/2014/main" id="{B6AC4CDD-3A9F-D3BF-951D-F62ACCBC4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3280" y="163547"/>
              <a:ext cx="3241675" cy="1664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9 Rectángulo"/>
          <p:cNvSpPr/>
          <p:nvPr/>
        </p:nvSpPr>
        <p:spPr>
          <a:xfrm>
            <a:off x="615491" y="1052892"/>
            <a:ext cx="8429684" cy="64633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3600" b="1" i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Imágenes </a:t>
            </a:r>
            <a:r>
              <a:rPr lang="es-ES" sz="3600" b="1" i="1" cap="all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Médicas 3D - voxel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179512" y="6453336"/>
            <a:ext cx="8280920" cy="7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ector 5"/>
          <p:cNvSpPr/>
          <p:nvPr/>
        </p:nvSpPr>
        <p:spPr>
          <a:xfrm>
            <a:off x="8436576" y="6417332"/>
            <a:ext cx="79209" cy="7200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 3"/>
          <p:cNvSpPr>
            <a:spLocks noGrp="1"/>
          </p:cNvSpPr>
          <p:nvPr/>
        </p:nvSpPr>
        <p:spPr bwMode="auto">
          <a:xfrm>
            <a:off x="163763" y="6461267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s-ES" altLang="es-ES" dirty="0"/>
              <a:t>Aprendizaje Maquina(GCD) 2022/23 </a:t>
            </a:r>
          </a:p>
          <a:p>
            <a:r>
              <a:rPr lang="es-ES" altLang="es-ES" dirty="0"/>
              <a:t>Escuela Técnica Superior de Ingeniería. Universidad de Valencia</a:t>
            </a:r>
            <a:r>
              <a:rPr lang="en-US" altLang="es-ES" dirty="0"/>
              <a:t>.</a:t>
            </a:r>
          </a:p>
        </p:txBody>
      </p:sp>
      <p:sp>
        <p:nvSpPr>
          <p:cNvPr id="24" name=" 175"/>
          <p:cNvSpPr>
            <a:spLocks noGrp="1"/>
          </p:cNvSpPr>
          <p:nvPr/>
        </p:nvSpPr>
        <p:spPr bwMode="auto">
          <a:xfrm>
            <a:off x="7236295" y="6412202"/>
            <a:ext cx="174394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6363" algn="ctr"/>
                <a:tab pos="5432425" algn="r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altLang="es-ES" dirty="0"/>
              <a:t>	             </a:t>
            </a:r>
            <a:r>
              <a:rPr lang="en-US" altLang="es-ES" i="1" dirty="0"/>
              <a:t>José</a:t>
            </a:r>
            <a:r>
              <a:rPr lang="en-US" altLang="es-ES" dirty="0"/>
              <a:t> </a:t>
            </a:r>
            <a:r>
              <a:rPr lang="en-US" altLang="es-ES" i="1" dirty="0"/>
              <a:t>Javier</a:t>
            </a:r>
            <a:r>
              <a:rPr lang="en-US" altLang="es-ES" dirty="0"/>
              <a:t> </a:t>
            </a:r>
            <a:r>
              <a:rPr lang="en-US" altLang="es-ES" i="1" dirty="0"/>
              <a:t>Gutiérrez</a:t>
            </a:r>
            <a:r>
              <a:rPr lang="en-US" altLang="es-ES" dirty="0"/>
              <a:t> </a:t>
            </a:r>
            <a:r>
              <a:rPr lang="en-US" altLang="es-ES" i="1" dirty="0"/>
              <a:t>Gil</a:t>
            </a:r>
            <a:endParaRPr lang="en-US" altLang="es-ES" sz="1400" dirty="0">
              <a:latin typeface="Rational Logo" charset="2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881F8EE-C684-850B-09D6-750A90DA6360}"/>
              </a:ext>
            </a:extLst>
          </p:cNvPr>
          <p:cNvGrpSpPr/>
          <p:nvPr/>
        </p:nvGrpSpPr>
        <p:grpSpPr>
          <a:xfrm>
            <a:off x="4660153" y="1748126"/>
            <a:ext cx="4190399" cy="1988972"/>
            <a:chOff x="-214177" y="0"/>
            <a:chExt cx="6104034" cy="2691741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4DD9656B-B2DF-1A75-FBC3-8D6CD9923745}"/>
                </a:ext>
              </a:extLst>
            </p:cNvPr>
            <p:cNvGrpSpPr/>
            <p:nvPr/>
          </p:nvGrpSpPr>
          <p:grpSpPr>
            <a:xfrm>
              <a:off x="0" y="0"/>
              <a:ext cx="5723890" cy="2327275"/>
              <a:chOff x="0" y="0"/>
              <a:chExt cx="5356703" cy="2013585"/>
            </a:xfrm>
          </p:grpSpPr>
          <p:pic>
            <p:nvPicPr>
              <p:cNvPr id="12" name="Imagen 11" descr="Diagrama&#10;&#10;Descripción generada automáticamente">
                <a:extLst>
                  <a:ext uri="{FF2B5EF4-FFF2-40B4-BE49-F238E27FC236}">
                    <a16:creationId xmlns:a16="http://schemas.microsoft.com/office/drawing/2014/main" id="{C8704559-D24D-74C1-931A-2730158F3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306195" cy="20135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63A528AC-91E9-BBD1-8E83-83CAB90AB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1288" y="546265"/>
                <a:ext cx="3955415" cy="1353185"/>
              </a:xfrm>
              <a:prstGeom prst="rect">
                <a:avLst/>
              </a:prstGeom>
            </p:spPr>
          </p:pic>
        </p:grpSp>
        <p:sp>
          <p:nvSpPr>
            <p:cNvPr id="9" name="Cuadro de texto 13">
              <a:extLst>
                <a:ext uri="{FF2B5EF4-FFF2-40B4-BE49-F238E27FC236}">
                  <a16:creationId xmlns:a16="http://schemas.microsoft.com/office/drawing/2014/main" id="{6796E34C-A6A4-7A35-F696-000AE6B831CA}"/>
                </a:ext>
              </a:extLst>
            </p:cNvPr>
            <p:cNvSpPr txBox="1"/>
            <p:nvPr/>
          </p:nvSpPr>
          <p:spPr>
            <a:xfrm>
              <a:off x="-214177" y="2481580"/>
              <a:ext cx="6104034" cy="210161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de-DE" sz="800" i="1" kern="150" dirty="0">
                  <a:effectLst/>
                  <a:latin typeface="Calibri" panose="020F0502020204030204" pitchFamily="34" charset="0"/>
                  <a:ea typeface="Andale Sans UI"/>
                  <a:cs typeface="Tahoma" panose="020B0604030504040204" pitchFamily="34" charset="0"/>
                </a:rPr>
                <a:t>RM - Gavidia, Giovana &amp; Martín-Landrove, Miguel &amp; Cerrolaza, Miguel &amp; Soudah, Eduardo. (2011)</a:t>
              </a:r>
              <a:endParaRPr lang="es-ES" sz="1200" i="1" kern="150" dirty="0">
                <a:effectLst/>
                <a:latin typeface="Times New Roman" panose="02020603050405020304" pitchFamily="18" charset="0"/>
                <a:ea typeface="Andale Sans UI"/>
                <a:cs typeface="Tahoma" panose="020B0604030504040204" pitchFamily="34" charset="0"/>
              </a:endParaRP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2E7DA21-472B-22D0-0854-E787E8B836DB}"/>
              </a:ext>
            </a:extLst>
          </p:cNvPr>
          <p:cNvGrpSpPr/>
          <p:nvPr/>
        </p:nvGrpSpPr>
        <p:grpSpPr>
          <a:xfrm>
            <a:off x="601590" y="2981222"/>
            <a:ext cx="3517254" cy="2771583"/>
            <a:chOff x="478682" y="1201754"/>
            <a:chExt cx="3163002" cy="2714332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683B4F4F-E18D-2B1B-98F8-E1D534C3D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682" y="1574158"/>
              <a:ext cx="3163002" cy="2341928"/>
            </a:xfrm>
            <a:prstGeom prst="rect">
              <a:avLst/>
            </a:prstGeom>
          </p:spPr>
        </p:pic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6A495574-D3AE-CFFF-8D02-A0A899D09210}"/>
                </a:ext>
              </a:extLst>
            </p:cNvPr>
            <p:cNvSpPr/>
            <p:nvPr/>
          </p:nvSpPr>
          <p:spPr>
            <a:xfrm>
              <a:off x="1190393" y="1201754"/>
              <a:ext cx="2122483" cy="1333889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886FB2C-81BF-9091-01D2-99769C2D7C62}"/>
              </a:ext>
            </a:extLst>
          </p:cNvPr>
          <p:cNvSpPr/>
          <p:nvPr/>
        </p:nvSpPr>
        <p:spPr>
          <a:xfrm>
            <a:off x="3879899" y="3162234"/>
            <a:ext cx="789507" cy="328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5D83EF31-690E-A614-0E0D-6C939EC93B6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1" y="1174378"/>
            <a:ext cx="1092048" cy="822521"/>
          </a:xfrm>
          <a:prstGeom prst="rect">
            <a:avLst/>
          </a:prstGeom>
        </p:spPr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ADA93789-7EAB-39BC-E7D4-9EE1D921E145}"/>
              </a:ext>
            </a:extLst>
          </p:cNvPr>
          <p:cNvGrpSpPr/>
          <p:nvPr/>
        </p:nvGrpSpPr>
        <p:grpSpPr>
          <a:xfrm>
            <a:off x="-31282" y="470510"/>
            <a:ext cx="3268799" cy="626754"/>
            <a:chOff x="1271176" y="5221236"/>
            <a:chExt cx="6094082" cy="1150205"/>
          </a:xfrm>
        </p:grpSpPr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6CB716E8-67FC-C343-6784-9BF62B358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567" y="5221236"/>
              <a:ext cx="6060691" cy="1150205"/>
            </a:xfrm>
            <a:prstGeom prst="rect">
              <a:avLst/>
            </a:prstGeom>
          </p:spPr>
        </p:pic>
        <p:sp>
          <p:nvSpPr>
            <p:cNvPr id="31" name="Flecha: cheurón 30">
              <a:extLst>
                <a:ext uri="{FF2B5EF4-FFF2-40B4-BE49-F238E27FC236}">
                  <a16:creationId xmlns:a16="http://schemas.microsoft.com/office/drawing/2014/main" id="{62A272D0-FFF5-260C-24B5-0B54DFDCF1BA}"/>
                </a:ext>
              </a:extLst>
            </p:cNvPr>
            <p:cNvSpPr/>
            <p:nvPr/>
          </p:nvSpPr>
          <p:spPr>
            <a:xfrm>
              <a:off x="1271176" y="5517987"/>
              <a:ext cx="1152128" cy="838651"/>
            </a:xfrm>
            <a:prstGeom prst="chevron">
              <a:avLst>
                <a:gd name="adj" fmla="val 28726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99048BE-BDC7-27C3-61CC-5A08685385DE}"/>
              </a:ext>
            </a:extLst>
          </p:cNvPr>
          <p:cNvSpPr txBox="1"/>
          <p:nvPr/>
        </p:nvSpPr>
        <p:spPr>
          <a:xfrm>
            <a:off x="4225399" y="6574501"/>
            <a:ext cx="637974" cy="221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s-ES" sz="800" dirty="0"/>
              <a:t>-3- 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1203114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>
          <a:xfrm>
            <a:off x="615491" y="1052892"/>
            <a:ext cx="8429684" cy="64633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3600" b="1" i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técnicas-Modelos: </a:t>
            </a:r>
            <a:r>
              <a:rPr lang="es-ES" sz="3600" b="1" i="1" cap="all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MALS-DL-RL (I)</a:t>
            </a:r>
          </a:p>
        </p:txBody>
      </p:sp>
      <p:cxnSp>
        <p:nvCxnSpPr>
          <p:cNvPr id="5" name="Conector recto 4"/>
          <p:cNvCxnSpPr>
            <a:cxnSpLocks/>
          </p:cNvCxnSpPr>
          <p:nvPr/>
        </p:nvCxnSpPr>
        <p:spPr>
          <a:xfrm>
            <a:off x="234865" y="6453336"/>
            <a:ext cx="8280920" cy="7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ector 5"/>
          <p:cNvSpPr/>
          <p:nvPr/>
        </p:nvSpPr>
        <p:spPr>
          <a:xfrm>
            <a:off x="8436576" y="6417332"/>
            <a:ext cx="79209" cy="7200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 3"/>
          <p:cNvSpPr>
            <a:spLocks noGrp="1"/>
          </p:cNvSpPr>
          <p:nvPr/>
        </p:nvSpPr>
        <p:spPr bwMode="auto">
          <a:xfrm>
            <a:off x="163763" y="6461267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s-ES" altLang="es-ES" dirty="0"/>
              <a:t>Aprendizaje Maquina(GCD) 2022/23 </a:t>
            </a:r>
          </a:p>
          <a:p>
            <a:r>
              <a:rPr lang="es-ES" altLang="es-ES" dirty="0"/>
              <a:t>Escuela Técnica Superior de Ingeniería. Universidad de Valencia</a:t>
            </a:r>
            <a:r>
              <a:rPr lang="en-US" altLang="es-ES" dirty="0"/>
              <a:t>.</a:t>
            </a:r>
          </a:p>
        </p:txBody>
      </p:sp>
      <p:sp>
        <p:nvSpPr>
          <p:cNvPr id="24" name=" 175"/>
          <p:cNvSpPr>
            <a:spLocks noGrp="1"/>
          </p:cNvSpPr>
          <p:nvPr/>
        </p:nvSpPr>
        <p:spPr bwMode="auto">
          <a:xfrm>
            <a:off x="7308303" y="6412202"/>
            <a:ext cx="167193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6363" algn="ctr"/>
                <a:tab pos="5432425" algn="r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altLang="es-ES" dirty="0"/>
              <a:t>	            </a:t>
            </a:r>
            <a:r>
              <a:rPr lang="en-US" altLang="es-ES" i="1" dirty="0"/>
              <a:t>José</a:t>
            </a:r>
            <a:r>
              <a:rPr lang="en-US" altLang="es-ES" dirty="0"/>
              <a:t> </a:t>
            </a:r>
            <a:r>
              <a:rPr lang="en-US" altLang="es-ES" i="1" dirty="0"/>
              <a:t>Javier</a:t>
            </a:r>
            <a:r>
              <a:rPr lang="en-US" altLang="es-ES" dirty="0"/>
              <a:t> </a:t>
            </a:r>
            <a:r>
              <a:rPr lang="en-US" altLang="es-ES" i="1" dirty="0"/>
              <a:t>Gutiérrez</a:t>
            </a:r>
            <a:r>
              <a:rPr lang="en-US" altLang="es-ES" dirty="0"/>
              <a:t> </a:t>
            </a:r>
            <a:r>
              <a:rPr lang="en-US" altLang="es-ES" i="1" dirty="0"/>
              <a:t>Gil</a:t>
            </a:r>
            <a:endParaRPr lang="en-US" altLang="es-ES" sz="1400" dirty="0">
              <a:latin typeface="Rational Logo" charset="2"/>
            </a:endParaRP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ADA93789-7EAB-39BC-E7D4-9EE1D921E145}"/>
              </a:ext>
            </a:extLst>
          </p:cNvPr>
          <p:cNvGrpSpPr/>
          <p:nvPr/>
        </p:nvGrpSpPr>
        <p:grpSpPr>
          <a:xfrm>
            <a:off x="-31282" y="470510"/>
            <a:ext cx="3268799" cy="626754"/>
            <a:chOff x="1271176" y="5221236"/>
            <a:chExt cx="6094082" cy="1150205"/>
          </a:xfrm>
        </p:grpSpPr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6CB716E8-67FC-C343-6784-9BF62B358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567" y="5221236"/>
              <a:ext cx="6060691" cy="1150205"/>
            </a:xfrm>
            <a:prstGeom prst="rect">
              <a:avLst/>
            </a:prstGeom>
          </p:spPr>
        </p:pic>
        <p:sp>
          <p:nvSpPr>
            <p:cNvPr id="31" name="Flecha: cheurón 30">
              <a:extLst>
                <a:ext uri="{FF2B5EF4-FFF2-40B4-BE49-F238E27FC236}">
                  <a16:creationId xmlns:a16="http://schemas.microsoft.com/office/drawing/2014/main" id="{62A272D0-FFF5-260C-24B5-0B54DFDCF1BA}"/>
                </a:ext>
              </a:extLst>
            </p:cNvPr>
            <p:cNvSpPr/>
            <p:nvPr/>
          </p:nvSpPr>
          <p:spPr>
            <a:xfrm>
              <a:off x="1271176" y="5517987"/>
              <a:ext cx="1152128" cy="838651"/>
            </a:xfrm>
            <a:prstGeom prst="chevron">
              <a:avLst>
                <a:gd name="adj" fmla="val 28726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FAA5D9D-5620-1A7B-E855-068BF58C4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831" y="3418258"/>
            <a:ext cx="3753344" cy="278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69C46E7-2260-2BAF-B45A-B010F267E35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55" y="2778010"/>
            <a:ext cx="5143086" cy="3539232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67A09484-6243-2088-A032-DE2958C7F494}"/>
              </a:ext>
            </a:extLst>
          </p:cNvPr>
          <p:cNvSpPr txBox="1"/>
          <p:nvPr/>
        </p:nvSpPr>
        <p:spPr>
          <a:xfrm>
            <a:off x="3388953" y="2457250"/>
            <a:ext cx="2310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just"/>
            <a:r>
              <a:rPr lang="es-ES" sz="18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2019 - Actualidad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CE544283-9308-ADFF-02D9-A68321625B96}"/>
              </a:ext>
            </a:extLst>
          </p:cNvPr>
          <p:cNvSpPr/>
          <p:nvPr/>
        </p:nvSpPr>
        <p:spPr>
          <a:xfrm>
            <a:off x="976741" y="1551159"/>
            <a:ext cx="52920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l"/>
            <a:r>
              <a:rPr lang="es-ES" sz="4800" b="1" i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Helvetica Neue"/>
              </a:rPr>
              <a:t>Multi- agent DRL</a:t>
            </a: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CC575C3A-ACF4-B9CA-B83F-E071A047E10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7" y="2666006"/>
            <a:ext cx="2139901" cy="249277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EDD53765-36BD-2D3B-C9A4-C2E52C87E6A1}"/>
              </a:ext>
            </a:extLst>
          </p:cNvPr>
          <p:cNvSpPr txBox="1"/>
          <p:nvPr/>
        </p:nvSpPr>
        <p:spPr>
          <a:xfrm>
            <a:off x="1999022" y="2225831"/>
            <a:ext cx="4616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Andale Sans UI"/>
              </a:rPr>
              <a:t>Multiagente reinforcement Learning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17B56BB-865D-FB54-1378-82A9F7D64265}"/>
              </a:ext>
            </a:extLst>
          </p:cNvPr>
          <p:cNvSpPr txBox="1"/>
          <p:nvPr/>
        </p:nvSpPr>
        <p:spPr>
          <a:xfrm>
            <a:off x="4225399" y="6574501"/>
            <a:ext cx="637974" cy="221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s-ES" sz="800" dirty="0"/>
              <a:t>-4- </a:t>
            </a:r>
            <a:endParaRPr lang="es-ES" sz="800" dirty="0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4BA8CCEF-8F40-4E9F-108F-E5256E9C58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47" y="1649582"/>
            <a:ext cx="2291679" cy="1665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4D745E7D-3E81-2252-E891-96418B7BBE56}"/>
                  </a:ext>
                </a:extLst>
              </p:cNvPr>
              <p:cNvSpPr txBox="1"/>
              <p:nvPr/>
            </p:nvSpPr>
            <p:spPr>
              <a:xfrm>
                <a:off x="3355548" y="4715463"/>
                <a:ext cx="2134354" cy="295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s-ES" sz="7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sz="7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7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700" b="1" i="1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s-ES" sz="700" b="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7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700" b="1" i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  <m:r>
                                <a:rPr lang="es-ES" sz="7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700" b="1" i="0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  <m:r>
                            <a:rPr lang="es-ES" sz="700" b="0" i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s-ES" sz="7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ES" sz="7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s-ES" sz="700" b="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s-ES" sz="7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7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s-ES" sz="7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s-ES" sz="700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s-ES" sz="7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700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s-ES" sz="700" b="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s-ES" sz="7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p>
                              </m:sSubSup>
                              <m:d>
                                <m:dPr>
                                  <m:begChr m:val=""/>
                                  <m:endChr m:val="["/>
                                  <m:ctrlPr>
                                    <a:rPr lang="es-ES" sz="7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700" b="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e>
                              </m:d>
                            </m:e>
                          </m:nary>
                          <m:sSubSup>
                            <m:sSubSupPr>
                              <m:ctrlPr>
                                <a:rPr lang="es-ES" sz="7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7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s-ES" sz="7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s-ES" sz="7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s-ES" sz="7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7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s-ES" sz="700" b="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s-ES" sz="7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p>
                          </m:sSubSup>
                          <m:r>
                            <a:rPr lang="es-ES" sz="7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sz="700" b="0" i="0">
                              <a:latin typeface="Cambria Math" panose="02040503050406030204" pitchFamily="18" charset="0"/>
                            </a:rPr>
                            <m:t>ϒ</m:t>
                          </m:r>
                          <m:r>
                            <a:rPr lang="es-ES" sz="700" b="0" i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s-ES" sz="7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700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s-ES" sz="7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700" b="1" i="1"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e>
                                <m:sub>
                                  <m:r>
                                    <a:rPr lang="es-ES" sz="7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  <m:r>
                                <a:rPr lang="es-ES" sz="700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700" b="1" i="1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s-ES" sz="700" b="1" i="0">
                                  <a:latin typeface="Cambria Math" panose="02040503050406030204" pitchFamily="18" charset="0"/>
                                </a:rPr>
                                <m:t>𝛑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7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700" b="1" i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  <m:r>
                                <a:rPr lang="es-ES" sz="700" b="0" i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s-ES" sz="700" b="1" i="0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  <m:r>
                                <a:rPr lang="es-ES" sz="700" b="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ES" sz="7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4D745E7D-3E81-2252-E891-96418B7BB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548" y="4715463"/>
                <a:ext cx="2134354" cy="295017"/>
              </a:xfrm>
              <a:prstGeom prst="rect">
                <a:avLst/>
              </a:prstGeom>
              <a:blipFill>
                <a:blip r:embed="rId8"/>
                <a:stretch>
                  <a:fillRect t="-139583" r="-15670" b="-20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B0A54B1-F1DF-D3BA-3AAB-9452FB45424F}"/>
                  </a:ext>
                </a:extLst>
              </p:cNvPr>
              <p:cNvSpPr txBox="1"/>
              <p:nvPr/>
            </p:nvSpPr>
            <p:spPr>
              <a:xfrm>
                <a:off x="3477209" y="5271107"/>
                <a:ext cx="2134354" cy="204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700" dirty="0"/>
                  <a:t>V(s) = </a:t>
                </a:r>
                <a:r>
                  <a:rPr lang="es-ES" sz="700" dirty="0" err="1"/>
                  <a:t>max</a:t>
                </a:r>
                <a:r>
                  <a:rPr lang="es-ES" sz="700" dirty="0"/>
                  <a:t> (R(</a:t>
                </a:r>
                <a:r>
                  <a:rPr lang="es-ES" sz="700" dirty="0" err="1"/>
                  <a:t>s,a</a:t>
                </a:r>
                <a:r>
                  <a:rPr lang="es-ES" sz="700" dirty="0"/>
                  <a:t>),+ </a:t>
                </a:r>
                <a14:m>
                  <m:oMath xmlns:m="http://schemas.openxmlformats.org/officeDocument/2006/math">
                    <m:r>
                      <a:rPr lang="es-ES" sz="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s-ES" sz="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s-ES" sz="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s-ES" sz="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ES" sz="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s-ES" sz="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ES" sz="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s-ES" sz="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s-ES" sz="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ES" sz="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sz="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s-ES" sz="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s-ES" sz="7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B0A54B1-F1DF-D3BA-3AAB-9452FB454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209" y="5271107"/>
                <a:ext cx="2134354" cy="204543"/>
              </a:xfrm>
              <a:prstGeom prst="rect">
                <a:avLst/>
              </a:prstGeom>
              <a:blipFill>
                <a:blip r:embed="rId9"/>
                <a:stretch>
                  <a:fillRect t="-66667" b="-1121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185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>
          <a:xfrm>
            <a:off x="495977" y="1030480"/>
            <a:ext cx="8679338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3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Overview: </a:t>
            </a:r>
            <a:r>
              <a:rPr lang="es-ES" sz="3600" b="1" i="1" cap="all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Putos</a:t>
            </a:r>
            <a:r>
              <a:rPr lang="es-ES" sz="3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 </a:t>
            </a:r>
            <a:r>
              <a:rPr lang="es-ES" sz="3600" b="1" i="1" cap="all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Referencia Anatómicos - </a:t>
            </a:r>
            <a:r>
              <a:rPr lang="es-ES" sz="3600" b="1" i="1" cap="all" dirty="0">
                <a:ln w="0"/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Multi- Agent DRL (I)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179512" y="6453336"/>
            <a:ext cx="6905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ector 5"/>
          <p:cNvSpPr/>
          <p:nvPr/>
        </p:nvSpPr>
        <p:spPr>
          <a:xfrm>
            <a:off x="7092280" y="6381328"/>
            <a:ext cx="79209" cy="7200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 3"/>
          <p:cNvSpPr>
            <a:spLocks noGrp="1"/>
          </p:cNvSpPr>
          <p:nvPr/>
        </p:nvSpPr>
        <p:spPr bwMode="auto">
          <a:xfrm>
            <a:off x="167023" y="6438832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s-ES" altLang="es-ES" dirty="0"/>
              <a:t>Aprendizaje Maquina(GCD) 2022/23 </a:t>
            </a:r>
          </a:p>
          <a:p>
            <a:r>
              <a:rPr lang="es-ES" altLang="es-ES" dirty="0"/>
              <a:t>Escuela Técnica Superior de Ingeniería. Universidad de Valencia</a:t>
            </a:r>
            <a:r>
              <a:rPr lang="en-US" altLang="es-ES" dirty="0"/>
              <a:t>.</a:t>
            </a:r>
          </a:p>
        </p:txBody>
      </p:sp>
      <p:sp>
        <p:nvSpPr>
          <p:cNvPr id="24" name=" 175"/>
          <p:cNvSpPr>
            <a:spLocks noGrp="1"/>
          </p:cNvSpPr>
          <p:nvPr/>
        </p:nvSpPr>
        <p:spPr bwMode="auto">
          <a:xfrm>
            <a:off x="6804248" y="6432590"/>
            <a:ext cx="183319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6363" algn="ctr"/>
                <a:tab pos="5432425" algn="r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altLang="es-ES" dirty="0"/>
              <a:t>                                                                                                    </a:t>
            </a:r>
            <a:r>
              <a:rPr lang="en-US" altLang="es-ES" i="1" dirty="0"/>
              <a:t>José</a:t>
            </a:r>
            <a:r>
              <a:rPr lang="en-US" altLang="es-ES" dirty="0"/>
              <a:t> </a:t>
            </a:r>
            <a:r>
              <a:rPr lang="en-US" altLang="es-ES" i="1" dirty="0"/>
              <a:t>Javier</a:t>
            </a:r>
            <a:r>
              <a:rPr lang="en-US" altLang="es-ES" dirty="0"/>
              <a:t> </a:t>
            </a:r>
            <a:r>
              <a:rPr lang="en-US" altLang="es-ES" i="1" dirty="0"/>
              <a:t>Gutiérrez</a:t>
            </a:r>
            <a:r>
              <a:rPr lang="en-US" altLang="es-ES" dirty="0"/>
              <a:t> </a:t>
            </a:r>
            <a:r>
              <a:rPr lang="en-US" altLang="es-ES" i="1" dirty="0"/>
              <a:t>Gi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04DF90-383B-4BF4-B8EE-EAD30790839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124" y="4658036"/>
            <a:ext cx="1950139" cy="17693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65475A2A-9A1C-CF54-0A37-D0A9C87999D4}"/>
              </a:ext>
            </a:extLst>
          </p:cNvPr>
          <p:cNvGrpSpPr/>
          <p:nvPr/>
        </p:nvGrpSpPr>
        <p:grpSpPr>
          <a:xfrm>
            <a:off x="125907" y="4874897"/>
            <a:ext cx="1096656" cy="1404501"/>
            <a:chOff x="-4380528" y="2826882"/>
            <a:chExt cx="1586597" cy="2096517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738A18F3-F385-9B80-6116-A3089C46B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80528" y="2826882"/>
              <a:ext cx="1369695" cy="17437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Cuadro de texto 4">
              <a:extLst>
                <a:ext uri="{FF2B5EF4-FFF2-40B4-BE49-F238E27FC236}">
                  <a16:creationId xmlns:a16="http://schemas.microsoft.com/office/drawing/2014/main" id="{E96ACF2C-8220-0140-A540-08CD0137512B}"/>
                </a:ext>
              </a:extLst>
            </p:cNvPr>
            <p:cNvSpPr txBox="1"/>
            <p:nvPr/>
          </p:nvSpPr>
          <p:spPr>
            <a:xfrm>
              <a:off x="-4303325" y="4580129"/>
              <a:ext cx="1509394" cy="34327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de-DE" sz="600" i="1" kern="150" dirty="0">
                  <a:effectLst/>
                  <a:latin typeface="Times New Roman" panose="02020603050405020304" pitchFamily="18" charset="0"/>
                  <a:ea typeface="Andale Sans UI"/>
                  <a:cs typeface="Tahoma" panose="020B0604030504040204" pitchFamily="34" charset="0"/>
                </a:rPr>
                <a:t>Puntos referencia anatómicos cerebro</a:t>
              </a:r>
              <a:r>
                <a:rPr lang="de-DE" sz="600" i="1" kern="150" dirty="0">
                  <a:effectLst/>
                  <a:latin typeface="Calibri" panose="020F0502020204030204" pitchFamily="34" charset="0"/>
                  <a:ea typeface="Andale Sans UI"/>
                  <a:cs typeface="Tahoma" panose="020B0604030504040204" pitchFamily="34" charset="0"/>
                </a:rPr>
                <a:t> </a:t>
              </a:r>
              <a:r>
                <a:rPr lang="es-ES" sz="600" i="1" kern="150" dirty="0">
                  <a:effectLst/>
                  <a:latin typeface="Calibri" panose="020F0502020204030204" pitchFamily="34" charset="0"/>
                  <a:ea typeface="Andale Sans UI"/>
                  <a:cs typeface="Tahoma" panose="020B0604030504040204" pitchFamily="34" charset="0"/>
                </a:rPr>
                <a:t>https://radiologia2cero.com/como-interpretar-rm-de-cerebro/</a:t>
              </a:r>
              <a:endParaRPr lang="es-ES" sz="1200" i="1" kern="150" dirty="0">
                <a:effectLst/>
                <a:latin typeface="Times New Roman" panose="02020603050405020304" pitchFamily="18" charset="0"/>
                <a:ea typeface="Andale Sans UI"/>
                <a:cs typeface="Tahoma" panose="020B0604030504040204" pitchFamily="34" charset="0"/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3D660BBE-D219-09E7-C87B-633E09D4D1F0}"/>
              </a:ext>
            </a:extLst>
          </p:cNvPr>
          <p:cNvGrpSpPr/>
          <p:nvPr/>
        </p:nvGrpSpPr>
        <p:grpSpPr>
          <a:xfrm>
            <a:off x="179512" y="2402160"/>
            <a:ext cx="3397308" cy="2394992"/>
            <a:chOff x="835354" y="1648791"/>
            <a:chExt cx="3553100" cy="2544653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C4888144-52E8-CE44-7A63-25DF97065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00" y="1648791"/>
              <a:ext cx="3517254" cy="2391324"/>
            </a:xfrm>
            <a:prstGeom prst="rect">
              <a:avLst/>
            </a:prstGeom>
          </p:spPr>
        </p:pic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35E41586-F635-20A3-BB85-6AA23DCE5699}"/>
                </a:ext>
              </a:extLst>
            </p:cNvPr>
            <p:cNvSpPr/>
            <p:nvPr/>
          </p:nvSpPr>
          <p:spPr>
            <a:xfrm>
              <a:off x="835354" y="2701177"/>
              <a:ext cx="2181765" cy="1492267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B53DB72-1F63-D7B9-9142-85ED5D6B72E4}"/>
              </a:ext>
            </a:extLst>
          </p:cNvPr>
          <p:cNvGrpSpPr/>
          <p:nvPr/>
        </p:nvGrpSpPr>
        <p:grpSpPr>
          <a:xfrm>
            <a:off x="24307" y="437945"/>
            <a:ext cx="3448554" cy="645556"/>
            <a:chOff x="817734" y="1915651"/>
            <a:chExt cx="6524625" cy="1238250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5E432751-CFD0-E98B-87C1-F77C8AC49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34" y="1915651"/>
              <a:ext cx="6524625" cy="1238250"/>
            </a:xfrm>
            <a:prstGeom prst="rect">
              <a:avLst/>
            </a:prstGeom>
          </p:spPr>
        </p:pic>
        <p:sp>
          <p:nvSpPr>
            <p:cNvPr id="30" name="Flecha: cheurón 29">
              <a:extLst>
                <a:ext uri="{FF2B5EF4-FFF2-40B4-BE49-F238E27FC236}">
                  <a16:creationId xmlns:a16="http://schemas.microsoft.com/office/drawing/2014/main" id="{761D1990-E295-B80D-9451-5DC91591F9F8}"/>
                </a:ext>
              </a:extLst>
            </p:cNvPr>
            <p:cNvSpPr/>
            <p:nvPr/>
          </p:nvSpPr>
          <p:spPr>
            <a:xfrm>
              <a:off x="1691680" y="2291740"/>
              <a:ext cx="1152128" cy="777220"/>
            </a:xfrm>
            <a:prstGeom prst="chevron">
              <a:avLst>
                <a:gd name="adj" fmla="val 28726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9F278BB2-15C8-2C72-1D6A-DB88717054E8}"/>
              </a:ext>
            </a:extLst>
          </p:cNvPr>
          <p:cNvGrpSpPr/>
          <p:nvPr/>
        </p:nvGrpSpPr>
        <p:grpSpPr>
          <a:xfrm>
            <a:off x="3698572" y="4107495"/>
            <a:ext cx="2019825" cy="2113634"/>
            <a:chOff x="371448" y="4101194"/>
            <a:chExt cx="2105482" cy="2161260"/>
          </a:xfrm>
        </p:grpSpPr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7DA38D66-40B5-E764-3800-211776A1B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48" y="4101194"/>
              <a:ext cx="2105482" cy="1783772"/>
            </a:xfrm>
            <a:prstGeom prst="rect">
              <a:avLst/>
            </a:prstGeom>
          </p:spPr>
        </p:pic>
        <p:sp>
          <p:nvSpPr>
            <p:cNvPr id="33" name="Cuadro de texto 16">
              <a:extLst>
                <a:ext uri="{FF2B5EF4-FFF2-40B4-BE49-F238E27FC236}">
                  <a16:creationId xmlns:a16="http://schemas.microsoft.com/office/drawing/2014/main" id="{9000719E-8CF3-F23E-B59A-DEEECA71445B}"/>
                </a:ext>
              </a:extLst>
            </p:cNvPr>
            <p:cNvSpPr txBox="1"/>
            <p:nvPr/>
          </p:nvSpPr>
          <p:spPr>
            <a:xfrm>
              <a:off x="371448" y="5932087"/>
              <a:ext cx="2105482" cy="330367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de-DE" sz="800" i="1" kern="150" dirty="0">
                  <a:effectLst/>
                  <a:latin typeface="Calibri" panose="020F0502020204030204" pitchFamily="34" charset="0"/>
                  <a:ea typeface="Andale Sans UI"/>
                  <a:cs typeface="Tahoma" panose="020B0604030504040204" pitchFamily="34" charset="0"/>
                </a:rPr>
                <a:t>Puntos referencia anatómicos. Leroy, G., Rueckert, D., &amp; Alansary, A. (2020).</a:t>
              </a:r>
              <a:endParaRPr lang="es-ES" sz="1200" i="1" kern="150" dirty="0">
                <a:effectLst/>
                <a:latin typeface="Times New Roman" panose="02020603050405020304" pitchFamily="18" charset="0"/>
                <a:ea typeface="Andale Sans UI"/>
                <a:cs typeface="Tahoma" panose="020B0604030504040204" pitchFamily="34" charset="0"/>
              </a:endParaRPr>
            </a:p>
          </p:txBody>
        </p:sp>
      </p:grpSp>
      <p:sp>
        <p:nvSpPr>
          <p:cNvPr id="2" name="Flecha: doblada 1">
            <a:extLst>
              <a:ext uri="{FF2B5EF4-FFF2-40B4-BE49-F238E27FC236}">
                <a16:creationId xmlns:a16="http://schemas.microsoft.com/office/drawing/2014/main" id="{348A802A-C28F-9B08-98D3-1AA669EB2357}"/>
              </a:ext>
            </a:extLst>
          </p:cNvPr>
          <p:cNvSpPr/>
          <p:nvPr/>
        </p:nvSpPr>
        <p:spPr>
          <a:xfrm flipV="1">
            <a:off x="1149449" y="4830775"/>
            <a:ext cx="1051687" cy="90581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2B8D96C-A496-3339-CCE8-8A0308B52C5C}"/>
              </a:ext>
            </a:extLst>
          </p:cNvPr>
          <p:cNvSpPr txBox="1"/>
          <p:nvPr/>
        </p:nvSpPr>
        <p:spPr>
          <a:xfrm>
            <a:off x="3563888" y="2350621"/>
            <a:ext cx="5580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Estado (</a:t>
            </a:r>
            <a:r>
              <a:rPr lang="es-ES" sz="1600" b="1" dirty="0" err="1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lang="es-ES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egion de interés (ROI). Formado 45x45x45 voxels (Historial 4 estados)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D6551D3-1691-9DEE-4B72-4A8678EC6326}"/>
              </a:ext>
            </a:extLst>
          </p:cNvPr>
          <p:cNvSpPr txBox="1"/>
          <p:nvPr/>
        </p:nvSpPr>
        <p:spPr>
          <a:xfrm>
            <a:off x="3576820" y="2996952"/>
            <a:ext cx="5243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>
              <a:buFont typeface="Wingdings" panose="05000000000000000000" pitchFamily="2" charset="2"/>
              <a:buChar char="ü"/>
            </a:pPr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Espacio de Acción: </a:t>
            </a:r>
            <a:r>
              <a:rPr lang="es-ES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Seis direcciones en el Cartesiano 3D. Estrategia paso multiescala.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A3C0684-9F3B-E311-5168-501ECB163009}"/>
              </a:ext>
            </a:extLst>
          </p:cNvPr>
          <p:cNvSpPr txBox="1"/>
          <p:nvPr/>
        </p:nvSpPr>
        <p:spPr>
          <a:xfrm>
            <a:off x="5776099" y="4017838"/>
            <a:ext cx="32694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Política: </a:t>
            </a:r>
            <a:r>
              <a:rPr lang="es-ES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Diferentes movimientos dentro sistema coordenadas.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949B541-C6B7-C67A-DC95-4CBC97327C91}"/>
              </a:ext>
            </a:extLst>
          </p:cNvPr>
          <p:cNvSpPr txBox="1"/>
          <p:nvPr/>
        </p:nvSpPr>
        <p:spPr>
          <a:xfrm>
            <a:off x="3601721" y="3645024"/>
            <a:ext cx="4570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>
              <a:buFont typeface="Wingdings" panose="05000000000000000000" pitchFamily="2" charset="2"/>
              <a:buChar char="ü"/>
            </a:pPr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Objetivo: </a:t>
            </a:r>
            <a:r>
              <a:rPr lang="es-ES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Oscilar punto referencia.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39D2155-20EB-9090-A641-AF94AD11C6C0}"/>
              </a:ext>
            </a:extLst>
          </p:cNvPr>
          <p:cNvSpPr txBox="1"/>
          <p:nvPr/>
        </p:nvSpPr>
        <p:spPr>
          <a:xfrm>
            <a:off x="5782874" y="4941168"/>
            <a:ext cx="33204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Episodio: </a:t>
            </a:r>
            <a:r>
              <a:rPr lang="es-ES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Comienza punto aleatorio (80% imagen) . Todos los agentes llegan punto referencia o cercano a él (1mm).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A262F72-2C97-BAF6-48E0-5911285F6286}"/>
              </a:ext>
            </a:extLst>
          </p:cNvPr>
          <p:cNvSpPr txBox="1"/>
          <p:nvPr/>
        </p:nvSpPr>
        <p:spPr>
          <a:xfrm>
            <a:off x="4225399" y="6574501"/>
            <a:ext cx="637974" cy="221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s-ES" sz="800" dirty="0"/>
              <a:t>-5- 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309681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2CC978-2E09-38CC-6E71-A93880CFB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189" y="4306315"/>
            <a:ext cx="2174333" cy="1270714"/>
          </a:xfrm>
          <a:prstGeom prst="rect">
            <a:avLst/>
          </a:prstGeom>
          <a:noFill/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495977" y="1030480"/>
            <a:ext cx="8679338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3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Overview: </a:t>
            </a:r>
            <a:r>
              <a:rPr lang="es-ES" sz="3600" b="1" i="1" cap="all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Putos</a:t>
            </a:r>
            <a:r>
              <a:rPr lang="es-ES" sz="3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 </a:t>
            </a:r>
            <a:r>
              <a:rPr lang="es-ES" sz="3600" b="1" i="1" cap="all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Referencia Anatómicos - </a:t>
            </a:r>
            <a:r>
              <a:rPr lang="es-ES" sz="3600" b="1" i="1" cap="all" dirty="0">
                <a:ln w="0"/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Multi- Agent DRL (II)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179512" y="6453336"/>
            <a:ext cx="6905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ector 5"/>
          <p:cNvSpPr/>
          <p:nvPr/>
        </p:nvSpPr>
        <p:spPr>
          <a:xfrm>
            <a:off x="7092280" y="6381328"/>
            <a:ext cx="79209" cy="7200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 3"/>
          <p:cNvSpPr>
            <a:spLocks noGrp="1"/>
          </p:cNvSpPr>
          <p:nvPr/>
        </p:nvSpPr>
        <p:spPr bwMode="auto">
          <a:xfrm>
            <a:off x="167023" y="6438832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s-ES" altLang="es-ES" dirty="0"/>
              <a:t>Aprendizaje Maquina(GCD) 2022/23 </a:t>
            </a:r>
          </a:p>
          <a:p>
            <a:r>
              <a:rPr lang="es-ES" altLang="es-ES" dirty="0"/>
              <a:t>Escuela Técnica Superior de Ingeniería. Universidad de Valencia</a:t>
            </a:r>
            <a:r>
              <a:rPr lang="en-US" altLang="es-ES" dirty="0"/>
              <a:t>.</a:t>
            </a:r>
          </a:p>
        </p:txBody>
      </p:sp>
      <p:sp>
        <p:nvSpPr>
          <p:cNvPr id="24" name=" 175"/>
          <p:cNvSpPr>
            <a:spLocks noGrp="1"/>
          </p:cNvSpPr>
          <p:nvPr/>
        </p:nvSpPr>
        <p:spPr bwMode="auto">
          <a:xfrm>
            <a:off x="6876256" y="6444317"/>
            <a:ext cx="163093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6363" algn="ctr"/>
                <a:tab pos="5432425" algn="r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altLang="es-ES" dirty="0"/>
              <a:t>                                                                                                </a:t>
            </a:r>
            <a:r>
              <a:rPr lang="en-US" altLang="es-ES" i="1" dirty="0"/>
              <a:t>José</a:t>
            </a:r>
            <a:r>
              <a:rPr lang="en-US" altLang="es-ES" dirty="0"/>
              <a:t> </a:t>
            </a:r>
            <a:r>
              <a:rPr lang="en-US" altLang="es-ES" i="1" dirty="0"/>
              <a:t>Javier</a:t>
            </a:r>
            <a:r>
              <a:rPr lang="en-US" altLang="es-ES" dirty="0"/>
              <a:t> </a:t>
            </a:r>
            <a:r>
              <a:rPr lang="en-US" altLang="es-ES" i="1" dirty="0"/>
              <a:t>Gutiérrez</a:t>
            </a:r>
            <a:r>
              <a:rPr lang="en-US" altLang="es-ES" dirty="0"/>
              <a:t> </a:t>
            </a:r>
            <a:r>
              <a:rPr lang="en-US" altLang="es-ES" i="1" dirty="0"/>
              <a:t>Gi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04DF90-383B-4BF4-B8EE-EAD30790839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36" y="4453980"/>
            <a:ext cx="1950139" cy="17693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rupo 30">
            <a:extLst>
              <a:ext uri="{FF2B5EF4-FFF2-40B4-BE49-F238E27FC236}">
                <a16:creationId xmlns:a16="http://schemas.microsoft.com/office/drawing/2014/main" id="{9F278BB2-15C8-2C72-1D6A-DB88717054E8}"/>
              </a:ext>
            </a:extLst>
          </p:cNvPr>
          <p:cNvGrpSpPr/>
          <p:nvPr/>
        </p:nvGrpSpPr>
        <p:grpSpPr>
          <a:xfrm>
            <a:off x="127305" y="2420342"/>
            <a:ext cx="2019825" cy="2113634"/>
            <a:chOff x="371448" y="4101194"/>
            <a:chExt cx="2105482" cy="2161260"/>
          </a:xfrm>
        </p:grpSpPr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7DA38D66-40B5-E764-3800-211776A1B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48" y="4101194"/>
              <a:ext cx="2105482" cy="1783772"/>
            </a:xfrm>
            <a:prstGeom prst="rect">
              <a:avLst/>
            </a:prstGeom>
          </p:spPr>
        </p:pic>
        <p:sp>
          <p:nvSpPr>
            <p:cNvPr id="33" name="Cuadro de texto 16">
              <a:extLst>
                <a:ext uri="{FF2B5EF4-FFF2-40B4-BE49-F238E27FC236}">
                  <a16:creationId xmlns:a16="http://schemas.microsoft.com/office/drawing/2014/main" id="{9000719E-8CF3-F23E-B59A-DEEECA71445B}"/>
                </a:ext>
              </a:extLst>
            </p:cNvPr>
            <p:cNvSpPr txBox="1"/>
            <p:nvPr/>
          </p:nvSpPr>
          <p:spPr>
            <a:xfrm>
              <a:off x="371448" y="5932087"/>
              <a:ext cx="2105482" cy="330367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de-DE" sz="800" i="1" kern="150" dirty="0">
                  <a:effectLst/>
                  <a:latin typeface="Calibri" panose="020F0502020204030204" pitchFamily="34" charset="0"/>
                  <a:ea typeface="Andale Sans UI"/>
                  <a:cs typeface="Tahoma" panose="020B0604030504040204" pitchFamily="34" charset="0"/>
                </a:rPr>
                <a:t>Puntos referencia anatómicos. Leroy, G., Rueckert, D., &amp; Alansary, A. (2020).</a:t>
              </a:r>
              <a:endParaRPr lang="es-ES" sz="1200" i="1" kern="150" dirty="0">
                <a:effectLst/>
                <a:latin typeface="Times New Roman" panose="02020603050405020304" pitchFamily="18" charset="0"/>
                <a:ea typeface="Andale Sans UI"/>
                <a:cs typeface="Tahoma" panose="020B0604030504040204" pitchFamily="34" charset="0"/>
              </a:endParaRPr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22B8D96C-A496-3339-CCE8-8A0308B52C5C}"/>
              </a:ext>
            </a:extLst>
          </p:cNvPr>
          <p:cNvSpPr txBox="1"/>
          <p:nvPr/>
        </p:nvSpPr>
        <p:spPr>
          <a:xfrm>
            <a:off x="2154737" y="2460590"/>
            <a:ext cx="68590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Recompensas: </a:t>
            </a: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Se utiliza distancia euclídea entre la posición actual del agente y el punto de referencia. Normalizando la distancia entre [-1,1]. Recompensa positiva si el agente se acerca al punto de referencia objetivo.</a:t>
            </a:r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BF91D59-37D7-3C5E-03CE-030D2ABEABE7}"/>
              </a:ext>
            </a:extLst>
          </p:cNvPr>
          <p:cNvSpPr/>
          <p:nvPr/>
        </p:nvSpPr>
        <p:spPr>
          <a:xfrm>
            <a:off x="2378788" y="3516768"/>
            <a:ext cx="337784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hevronInverted">
              <a:avLst/>
            </a:prstTxWarp>
            <a:spAutoFit/>
          </a:bodyPr>
          <a:lstStyle/>
          <a:p>
            <a:pPr algn="ctr"/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effectLst>
                  <a:glow rad="584200">
                    <a:schemeClr val="accent1">
                      <a:alpha val="30000"/>
                    </a:schemeClr>
                  </a:glow>
                  <a:reflection blurRad="1079500" stA="45000" endPos="65000" dist="25400" dir="5400000" sy="-100000" algn="bl" rotWithShape="0"/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¿Agente?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8102F9B-B4B2-F1A0-1FD6-E02320C346C4}"/>
              </a:ext>
            </a:extLst>
          </p:cNvPr>
          <p:cNvGrpSpPr/>
          <p:nvPr/>
        </p:nvGrpSpPr>
        <p:grpSpPr>
          <a:xfrm>
            <a:off x="0" y="404664"/>
            <a:ext cx="3448555" cy="652349"/>
            <a:chOff x="683568" y="3120675"/>
            <a:chExt cx="6524625" cy="1238250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43C47501-568E-0EDB-E5F9-FC753C05E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3120675"/>
              <a:ext cx="6524625" cy="1238250"/>
            </a:xfrm>
            <a:prstGeom prst="rect">
              <a:avLst/>
            </a:prstGeom>
          </p:spPr>
        </p:pic>
        <p:sp>
          <p:nvSpPr>
            <p:cNvPr id="34" name="Flecha: cheurón 33">
              <a:extLst>
                <a:ext uri="{FF2B5EF4-FFF2-40B4-BE49-F238E27FC236}">
                  <a16:creationId xmlns:a16="http://schemas.microsoft.com/office/drawing/2014/main" id="{BA5CB5AB-A67F-F924-D6D9-86E5AB3CB39E}"/>
                </a:ext>
              </a:extLst>
            </p:cNvPr>
            <p:cNvSpPr/>
            <p:nvPr/>
          </p:nvSpPr>
          <p:spPr>
            <a:xfrm>
              <a:off x="2483768" y="3445049"/>
              <a:ext cx="1152128" cy="828935"/>
            </a:xfrm>
            <a:prstGeom prst="chevron">
              <a:avLst>
                <a:gd name="adj" fmla="val 28726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pic>
        <p:nvPicPr>
          <p:cNvPr id="12292" name="Picture 4" descr="Multi-Agent Deep Reinforcement Learning in 13 Lines of Code Using  PettingZoo | by J K Terry | Towards Data Science">
            <a:extLst>
              <a:ext uri="{FF2B5EF4-FFF2-40B4-BE49-F238E27FC236}">
                <a16:creationId xmlns:a16="http://schemas.microsoft.com/office/drawing/2014/main" id="{7D6B4C70-AA84-EDD5-6D3B-32AD86406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897" y="4715024"/>
            <a:ext cx="1645471" cy="1421089"/>
          </a:xfrm>
          <a:prstGeom prst="rect">
            <a:avLst/>
          </a:prstGeom>
          <a:noFill/>
          <a:effectLst>
            <a:glow rad="838200">
              <a:schemeClr val="accent1">
                <a:alpha val="40000"/>
              </a:schemeClr>
            </a:glow>
            <a:reflection blurRad="736600" stA="45000" endPos="65000" dist="50800" dir="5400000" sy="-100000" algn="bl" rotWithShape="0"/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985EF526-700F-66AE-C7A8-FF5AC132E15D}"/>
              </a:ext>
            </a:extLst>
          </p:cNvPr>
          <p:cNvSpPr/>
          <p:nvPr/>
        </p:nvSpPr>
        <p:spPr>
          <a:xfrm>
            <a:off x="6336301" y="4097096"/>
            <a:ext cx="2525050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¿Colaboración?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BCE973E-6A62-6BEA-5F23-B1681BFE9D38}"/>
              </a:ext>
            </a:extLst>
          </p:cNvPr>
          <p:cNvSpPr/>
          <p:nvPr/>
        </p:nvSpPr>
        <p:spPr>
          <a:xfrm rot="20820875">
            <a:off x="6634769" y="5526201"/>
            <a:ext cx="26789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¿Comunicación?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1E006DFA-F52D-E7DB-5AA9-4701C9130E9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06" y="4655372"/>
            <a:ext cx="1577891" cy="906332"/>
          </a:xfrm>
          <a:prstGeom prst="rect">
            <a:avLst/>
          </a:prstGeom>
          <a:effectLst>
            <a:glow rad="1092200">
              <a:schemeClr val="accent1">
                <a:alpha val="40000"/>
              </a:schemeClr>
            </a:glow>
          </a:effectLst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71332233-FA54-0C7A-07B4-F234E6A6DBDB}"/>
              </a:ext>
            </a:extLst>
          </p:cNvPr>
          <p:cNvSpPr/>
          <p:nvPr/>
        </p:nvSpPr>
        <p:spPr>
          <a:xfrm rot="405993">
            <a:off x="4469051" y="5753208"/>
            <a:ext cx="3667991" cy="46166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es-E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¿Modificación entorno?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86D863F-AC46-BB15-5EB5-B500BE401AE6}"/>
              </a:ext>
            </a:extLst>
          </p:cNvPr>
          <p:cNvSpPr txBox="1"/>
          <p:nvPr/>
        </p:nvSpPr>
        <p:spPr>
          <a:xfrm>
            <a:off x="4225399" y="6574501"/>
            <a:ext cx="637974" cy="221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s-ES" sz="800" dirty="0"/>
              <a:t>-6- </a:t>
            </a:r>
            <a:endParaRPr lang="es-ES" sz="8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0BFECEA-C316-2BEF-19B8-8DC9D1DC33E5}"/>
              </a:ext>
            </a:extLst>
          </p:cNvPr>
          <p:cNvSpPr/>
          <p:nvPr/>
        </p:nvSpPr>
        <p:spPr>
          <a:xfrm rot="21153419">
            <a:off x="4979295" y="3879680"/>
            <a:ext cx="4799712" cy="46166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Button">
              <a:avLst/>
            </a:prstTxWarp>
            <a:spAutoFit/>
          </a:bodyPr>
          <a:lstStyle/>
          <a:p>
            <a:pPr algn="ctr"/>
            <a:r>
              <a:rPr lang="es-E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!Convergencia de las políticas¡ </a:t>
            </a:r>
          </a:p>
        </p:txBody>
      </p:sp>
    </p:spTree>
    <p:extLst>
      <p:ext uri="{BB962C8B-B14F-4D97-AF65-F5344CB8AC3E}">
        <p14:creationId xmlns:p14="http://schemas.microsoft.com/office/powerpoint/2010/main" val="411076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58A6CC3B-F7C2-9BD7-FD1C-BEEDA9D2CCB5}"/>
              </a:ext>
            </a:extLst>
          </p:cNvPr>
          <p:cNvGrpSpPr/>
          <p:nvPr/>
        </p:nvGrpSpPr>
        <p:grpSpPr>
          <a:xfrm>
            <a:off x="167023" y="3873663"/>
            <a:ext cx="4872227" cy="2723420"/>
            <a:chOff x="167023" y="3739031"/>
            <a:chExt cx="4872227" cy="272342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922D837F-3EA8-1ED2-B6E2-26C9378E9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23" y="3739031"/>
              <a:ext cx="4872227" cy="2723420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FAB4EA15-16A3-B5FD-5CEA-4DAEDB4E0014}"/>
                </a:ext>
              </a:extLst>
            </p:cNvPr>
            <p:cNvSpPr txBox="1"/>
            <p:nvPr/>
          </p:nvSpPr>
          <p:spPr>
            <a:xfrm rot="5400000">
              <a:off x="3321050" y="4815457"/>
              <a:ext cx="180869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900" b="1" i="1" dirty="0">
                  <a:effectLst/>
                  <a:latin typeface="Calibri" panose="020F0502020204030204" pitchFamily="34" charset="0"/>
                  <a:ea typeface="Andale Sans UI"/>
                </a:rPr>
                <a:t>Prioritized Experience Replay</a:t>
              </a:r>
              <a:endParaRPr lang="es-ES" sz="900" dirty="0"/>
            </a:p>
          </p:txBody>
        </p:sp>
      </p:grpSp>
      <p:sp>
        <p:nvSpPr>
          <p:cNvPr id="10" name="9 Rectángulo"/>
          <p:cNvSpPr/>
          <p:nvPr/>
        </p:nvSpPr>
        <p:spPr>
          <a:xfrm>
            <a:off x="0" y="1030480"/>
            <a:ext cx="9175315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3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Agente INTELIGENTE: </a:t>
            </a:r>
            <a:r>
              <a:rPr lang="es-ES" sz="3600" b="1" i="1" cap="all" dirty="0">
                <a:ln w="0"/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DQN-Double DQN (I)  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179512" y="6453336"/>
            <a:ext cx="6905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ector 5"/>
          <p:cNvSpPr/>
          <p:nvPr/>
        </p:nvSpPr>
        <p:spPr>
          <a:xfrm>
            <a:off x="7092280" y="6381328"/>
            <a:ext cx="79209" cy="7200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 3"/>
          <p:cNvSpPr>
            <a:spLocks noGrp="1"/>
          </p:cNvSpPr>
          <p:nvPr/>
        </p:nvSpPr>
        <p:spPr bwMode="auto">
          <a:xfrm>
            <a:off x="167023" y="6438832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s-ES" altLang="es-ES" dirty="0"/>
              <a:t>Aprendizaje Maquina(GCD) 2022/23 </a:t>
            </a:r>
          </a:p>
          <a:p>
            <a:r>
              <a:rPr lang="es-ES" altLang="es-ES" dirty="0"/>
              <a:t>Escuela Técnica Superior de Ingeniería. Universidad de Valencia</a:t>
            </a:r>
            <a:r>
              <a:rPr lang="en-US" altLang="es-ES" dirty="0"/>
              <a:t>.</a:t>
            </a:r>
          </a:p>
        </p:txBody>
      </p:sp>
      <p:sp>
        <p:nvSpPr>
          <p:cNvPr id="24" name=" 175"/>
          <p:cNvSpPr>
            <a:spLocks noGrp="1"/>
          </p:cNvSpPr>
          <p:nvPr/>
        </p:nvSpPr>
        <p:spPr bwMode="auto">
          <a:xfrm>
            <a:off x="6948264" y="6432590"/>
            <a:ext cx="168918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6363" algn="ctr"/>
                <a:tab pos="5432425" algn="r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altLang="es-ES" i="1" dirty="0"/>
              <a:t>José</a:t>
            </a:r>
            <a:r>
              <a:rPr lang="en-US" altLang="es-ES" dirty="0"/>
              <a:t> </a:t>
            </a:r>
            <a:r>
              <a:rPr lang="en-US" altLang="es-ES" i="1" dirty="0"/>
              <a:t>Javier</a:t>
            </a:r>
            <a:r>
              <a:rPr lang="en-US" altLang="es-ES" dirty="0"/>
              <a:t> </a:t>
            </a:r>
            <a:r>
              <a:rPr lang="en-US" altLang="es-ES" i="1" dirty="0"/>
              <a:t>Gutiérrez</a:t>
            </a:r>
            <a:r>
              <a:rPr lang="en-US" altLang="es-ES" dirty="0"/>
              <a:t> </a:t>
            </a:r>
            <a:r>
              <a:rPr lang="en-US" altLang="es-ES" i="1" dirty="0"/>
              <a:t>Gi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DFF7835F-57F8-4CA3-1961-64BF35260964}"/>
              </a:ext>
            </a:extLst>
          </p:cNvPr>
          <p:cNvGrpSpPr/>
          <p:nvPr/>
        </p:nvGrpSpPr>
        <p:grpSpPr>
          <a:xfrm>
            <a:off x="0" y="476672"/>
            <a:ext cx="3626740" cy="635447"/>
            <a:chOff x="860787" y="4325699"/>
            <a:chExt cx="6524625" cy="1238250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40AABFF9-B186-EE21-EA91-8EFAD7DA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787" y="4325699"/>
              <a:ext cx="6524625" cy="1238250"/>
            </a:xfrm>
            <a:prstGeom prst="rect">
              <a:avLst/>
            </a:prstGeom>
          </p:spPr>
        </p:pic>
        <p:sp>
          <p:nvSpPr>
            <p:cNvPr id="12" name="Flecha: cheurón 11">
              <a:extLst>
                <a:ext uri="{FF2B5EF4-FFF2-40B4-BE49-F238E27FC236}">
                  <a16:creationId xmlns:a16="http://schemas.microsoft.com/office/drawing/2014/main" id="{850B3D23-8B6A-2DD9-E6FB-41D4740C1457}"/>
                </a:ext>
              </a:extLst>
            </p:cNvPr>
            <p:cNvSpPr/>
            <p:nvPr/>
          </p:nvSpPr>
          <p:spPr>
            <a:xfrm>
              <a:off x="3485853" y="4650073"/>
              <a:ext cx="1224136" cy="878712"/>
            </a:xfrm>
            <a:prstGeom prst="chevron">
              <a:avLst>
                <a:gd name="adj" fmla="val 28726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456B52D-B839-F649-72F6-0743D7361563}"/>
              </a:ext>
            </a:extLst>
          </p:cNvPr>
          <p:cNvSpPr txBox="1"/>
          <p:nvPr/>
        </p:nvSpPr>
        <p:spPr>
          <a:xfrm>
            <a:off x="167023" y="2201528"/>
            <a:ext cx="41621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Ventajas:</a:t>
            </a:r>
          </a:p>
          <a:p>
            <a:pPr marL="628650" lvl="1" indent="-171450" algn="just">
              <a:buFont typeface="Wingdings" panose="05000000000000000000" pitchFamily="2" charset="2"/>
              <a:buChar char="ü"/>
            </a:pP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Multidimensionalidad</a:t>
            </a:r>
          </a:p>
          <a:p>
            <a:pPr marL="628650" lvl="1" indent="-171450" algn="just">
              <a:buFont typeface="Wingdings" panose="05000000000000000000" pitchFamily="2" charset="2"/>
              <a:buChar char="ü"/>
            </a:pP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Generalización (</a:t>
            </a:r>
            <a:r>
              <a:rPr lang="es-ES" sz="16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Aproximador Universal Funciones no lineales</a:t>
            </a: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628650" lvl="1" indent="-171450" algn="just">
              <a:buFont typeface="Wingdings" panose="05000000000000000000" pitchFamily="2" charset="2"/>
              <a:buChar char="ü"/>
            </a:pP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Datos de entrada no estructurados (</a:t>
            </a:r>
            <a:r>
              <a:rPr lang="es-ES" sz="16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Visión por computador, Videojuegos, Robótica</a:t>
            </a: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s-E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93134AB-E8CB-6CA6-4BAF-3188EA0D406D}"/>
              </a:ext>
            </a:extLst>
          </p:cNvPr>
          <p:cNvSpPr txBox="1"/>
          <p:nvPr/>
        </p:nvSpPr>
        <p:spPr>
          <a:xfrm>
            <a:off x="4340815" y="5001864"/>
            <a:ext cx="46361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Inconvenientes:</a:t>
            </a:r>
          </a:p>
          <a:p>
            <a:pPr marL="628650" lvl="1" indent="-171450" algn="just">
              <a:buFont typeface="Wingdings" panose="05000000000000000000" pitchFamily="2" charset="2"/>
              <a:buChar char="ü"/>
            </a:pP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Sobreestimación (</a:t>
            </a:r>
            <a:r>
              <a:rPr lang="es-ES" sz="16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capas de regularización</a:t>
            </a: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628650" lvl="1" indent="-171450" algn="just">
              <a:buFont typeface="Wingdings" panose="05000000000000000000" pitchFamily="2" charset="2"/>
              <a:buChar char="ü"/>
            </a:pPr>
            <a:r>
              <a:rPr lang="es-ES" sz="1600" b="1" dirty="0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Inconsistencia de la Red: Correlación de los valores por el modelo de aprendizaje. </a:t>
            </a:r>
            <a:r>
              <a:rPr lang="es-ES" sz="16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(Doble red en fase de entrenamiento)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3CD3AB4-06AD-4D18-530D-B8DAA253829A}"/>
              </a:ext>
            </a:extLst>
          </p:cNvPr>
          <p:cNvSpPr txBox="1"/>
          <p:nvPr/>
        </p:nvSpPr>
        <p:spPr>
          <a:xfrm>
            <a:off x="4225399" y="6574501"/>
            <a:ext cx="637974" cy="221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s-ES" sz="800" dirty="0"/>
              <a:t>-7- </a:t>
            </a:r>
            <a:endParaRPr lang="es-ES" sz="800" dirty="0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D999E4AD-5439-A7F1-6AA5-6F4352DB31F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818" y="2841251"/>
            <a:ext cx="3215920" cy="2104587"/>
          </a:xfrm>
          <a:prstGeom prst="rect">
            <a:avLst/>
          </a:prstGeom>
        </p:spPr>
      </p:pic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6A39C9C9-6D0D-778B-BDB1-A67C414B6D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860" y="1916175"/>
            <a:ext cx="2504117" cy="121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7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>
          <a:xfrm>
            <a:off x="0" y="1030480"/>
            <a:ext cx="9175315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3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Agente INTELIGENTE: </a:t>
            </a:r>
            <a:r>
              <a:rPr lang="es-ES" sz="3600" b="1" i="1" cap="all" dirty="0">
                <a:ln w="0"/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" pitchFamily="18" charset="0"/>
              </a:rPr>
              <a:t>DQN-Double DQN (II)  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179512" y="6453336"/>
            <a:ext cx="6905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ector 5"/>
          <p:cNvSpPr/>
          <p:nvPr/>
        </p:nvSpPr>
        <p:spPr>
          <a:xfrm>
            <a:off x="7092280" y="6381328"/>
            <a:ext cx="79209" cy="7200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 3"/>
          <p:cNvSpPr>
            <a:spLocks noGrp="1"/>
          </p:cNvSpPr>
          <p:nvPr/>
        </p:nvSpPr>
        <p:spPr bwMode="auto">
          <a:xfrm>
            <a:off x="167023" y="6438832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s-ES" altLang="es-ES" dirty="0"/>
              <a:t>Aprendizaje Maquina(GCD) 2022/23 </a:t>
            </a:r>
          </a:p>
          <a:p>
            <a:r>
              <a:rPr lang="es-ES" altLang="es-ES" dirty="0"/>
              <a:t>Escuela Técnica Superior de Ingeniería. Universidad de Valencia</a:t>
            </a:r>
            <a:r>
              <a:rPr lang="en-US" altLang="es-ES" dirty="0"/>
              <a:t>.</a:t>
            </a:r>
          </a:p>
        </p:txBody>
      </p:sp>
      <p:sp>
        <p:nvSpPr>
          <p:cNvPr id="24" name=" 175"/>
          <p:cNvSpPr>
            <a:spLocks noGrp="1"/>
          </p:cNvSpPr>
          <p:nvPr/>
        </p:nvSpPr>
        <p:spPr bwMode="auto">
          <a:xfrm>
            <a:off x="6948264" y="6432590"/>
            <a:ext cx="168918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76363" algn="ctr"/>
                <a:tab pos="5432425" algn="r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altLang="es-ES" i="1" dirty="0"/>
              <a:t>José</a:t>
            </a:r>
            <a:r>
              <a:rPr lang="en-US" altLang="es-ES" dirty="0"/>
              <a:t> </a:t>
            </a:r>
            <a:r>
              <a:rPr lang="en-US" altLang="es-ES" i="1" dirty="0"/>
              <a:t>Javier</a:t>
            </a:r>
            <a:r>
              <a:rPr lang="en-US" altLang="es-ES" dirty="0"/>
              <a:t> </a:t>
            </a:r>
            <a:r>
              <a:rPr lang="en-US" altLang="es-ES" i="1" dirty="0"/>
              <a:t>Gutiérrez</a:t>
            </a:r>
            <a:r>
              <a:rPr lang="en-US" altLang="es-ES" dirty="0"/>
              <a:t> </a:t>
            </a:r>
            <a:r>
              <a:rPr lang="en-US" altLang="es-ES" i="1" dirty="0"/>
              <a:t>Gi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DFF7835F-57F8-4CA3-1961-64BF35260964}"/>
              </a:ext>
            </a:extLst>
          </p:cNvPr>
          <p:cNvGrpSpPr/>
          <p:nvPr/>
        </p:nvGrpSpPr>
        <p:grpSpPr>
          <a:xfrm>
            <a:off x="0" y="476672"/>
            <a:ext cx="3626740" cy="635447"/>
            <a:chOff x="860787" y="4325699"/>
            <a:chExt cx="6524625" cy="1238250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40AABFF9-B186-EE21-EA91-8EFAD7DA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787" y="4325699"/>
              <a:ext cx="6524625" cy="1238250"/>
            </a:xfrm>
            <a:prstGeom prst="rect">
              <a:avLst/>
            </a:prstGeom>
          </p:spPr>
        </p:pic>
        <p:sp>
          <p:nvSpPr>
            <p:cNvPr id="12" name="Flecha: cheurón 11">
              <a:extLst>
                <a:ext uri="{FF2B5EF4-FFF2-40B4-BE49-F238E27FC236}">
                  <a16:creationId xmlns:a16="http://schemas.microsoft.com/office/drawing/2014/main" id="{850B3D23-8B6A-2DD9-E6FB-41D4740C1457}"/>
                </a:ext>
              </a:extLst>
            </p:cNvPr>
            <p:cNvSpPr/>
            <p:nvPr/>
          </p:nvSpPr>
          <p:spPr>
            <a:xfrm>
              <a:off x="3485853" y="4650073"/>
              <a:ext cx="1224136" cy="878712"/>
            </a:xfrm>
            <a:prstGeom prst="chevron">
              <a:avLst>
                <a:gd name="adj" fmla="val 28726"/>
              </a:avLst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3CD3AB4-06AD-4D18-530D-B8DAA253829A}"/>
              </a:ext>
            </a:extLst>
          </p:cNvPr>
          <p:cNvSpPr txBox="1"/>
          <p:nvPr/>
        </p:nvSpPr>
        <p:spPr>
          <a:xfrm>
            <a:off x="4225399" y="6574501"/>
            <a:ext cx="637974" cy="221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s-ES" sz="800" dirty="0"/>
              <a:t>-8- </a:t>
            </a:r>
            <a:endParaRPr lang="es-E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5163D09E-B519-5BAE-FB16-D3278806CBAC}"/>
                  </a:ext>
                </a:extLst>
              </p:cNvPr>
              <p:cNvSpPr txBox="1"/>
              <p:nvPr/>
            </p:nvSpPr>
            <p:spPr>
              <a:xfrm>
                <a:off x="-21493" y="4538753"/>
                <a:ext cx="8985981" cy="1931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 algn="just">
                  <a:buFont typeface="Wingdings" panose="05000000000000000000" pitchFamily="2" charset="2"/>
                  <a:buChar char="ü"/>
                </a:pPr>
                <a:r>
                  <a:rPr lang="es-ES" sz="1800" b="1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Modificaciones DQN (</a:t>
                </a:r>
                <a:r>
                  <a:rPr lang="es-ES" sz="1800" b="1" dirty="0" err="1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double</a:t>
                </a:r>
                <a:r>
                  <a:rPr lang="es-ES" sz="1800" b="1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DQN):</a:t>
                </a:r>
              </a:p>
              <a:p>
                <a:pPr marL="628650" lvl="1" indent="-171450" algn="just">
                  <a:buFont typeface="Wingdings" panose="05000000000000000000" pitchFamily="2" charset="2"/>
                  <a:buChar char="ü"/>
                </a:pPr>
                <a:r>
                  <a:rPr lang="es-ES" b="1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Valores de entrada no continuos </a:t>
                </a:r>
                <a:r>
                  <a:rPr lang="es-ES" sz="1600" b="1" dirty="0">
                    <a:solidFill>
                      <a:schemeClr val="accent3">
                        <a:lumMod val="75000"/>
                      </a:schemeClr>
                    </a:solidFill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</a:rPr>
                  <a:t>(Permite sacar un único valor de Q(St+1 , at+1) como las acciones a realizar en un mismo paso)</a:t>
                </a:r>
              </a:p>
              <a:p>
                <a:pPr marL="628650" lvl="1" indent="-171450" algn="just">
                  <a:buFont typeface="Wingdings" panose="05000000000000000000" pitchFamily="2" charset="2"/>
                  <a:buChar char="ü"/>
                </a:pPr>
                <a:endParaRPr lang="es-ES" sz="1600" b="1" dirty="0">
                  <a:solidFill>
                    <a:schemeClr val="accent3">
                      <a:lumMod val="75000"/>
                    </a:schemeClr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628650" lvl="1" indent="-171450" algn="just">
                  <a:buFont typeface="Wingdings" panose="05000000000000000000" pitchFamily="2" charset="2"/>
                  <a:buChar char="ü"/>
                </a:pPr>
                <a:r>
                  <a:rPr lang="de-DE" b="1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Desacoplar el valor de la acción seleccionada de la red de destino.</a:t>
                </a:r>
              </a:p>
              <a:p>
                <a:pPr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6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m:t>J</m:t>
                      </m:r>
                      <m:d>
                        <m:dPr>
                          <m:ctrlPr>
                            <a:rPr lang="es-ES" sz="16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 Light" panose="020F0302020204030204" pitchFamily="34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16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1600" b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s-ES" sz="1600" b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sz="16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m:t>= </m:t>
                      </m:r>
                      <m:r>
                        <a:rPr lang="es-ES" sz="1600" b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 Light" panose="020F0302020204030204" pitchFamily="34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sz="16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16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 Light" panose="020F0302020204030204" pitchFamily="34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1600" b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 Light" panose="020F0302020204030204" pitchFamily="34" charset="0"/>
                                      <a:cs typeface="Calibri Light" panose="020F0302020204030204" pitchFamily="34" charset="0"/>
                                    </a:rPr>
                                    <m:t>𝒓</m:t>
                                  </m:r>
                                  <m:r>
                                    <a:rPr lang="es-ES" sz="1600" b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 Light" panose="020F0302020204030204" pitchFamily="34" charset="0"/>
                                      <a:cs typeface="Calibri Light" panose="020F0302020204030204" pitchFamily="34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ES" sz="1600" b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 Light" panose="020F0302020204030204" pitchFamily="34" charset="0"/>
                                      <a:cs typeface="Calibri Light" panose="020F0302020204030204" pitchFamily="34" charset="0"/>
                                    </a:rPr>
                                    <m:t>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s-ES" sz="16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 Light" panose="020F0302020204030204" pitchFamily="34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1600" b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 Light" panose="020F0302020204030204" pitchFamily="34" charset="0"/>
                                          <a:cs typeface="Calibri Light" panose="020F0302020204030204" pitchFamily="34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  <m:d>
                                    <m:dPr>
                                      <m:sepChr m:val=","/>
                                      <m:ctrlPr>
                                        <a:rPr lang="es-ES" sz="16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 Light" panose="020F0302020204030204" pitchFamily="34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b="1" i="1">
                                              <a:solidFill>
                                                <a:schemeClr val="accent3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 Light" panose="020F0302020204030204" pitchFamily="34" charset="0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 sz="1600" b="1">
                                              <a:solidFill>
                                                <a:schemeClr val="accent3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 Light" panose="020F0302020204030204" pitchFamily="34" charset="0"/>
                                              <a:cs typeface="Calibri Light" panose="020F0302020204030204" pitchFamily="34" charset="0"/>
                                            </a:rPr>
                                            <m:t>s</m:t>
                                          </m:r>
                                        </m:e>
                                        <m:sup>
                                          <m:r>
                                            <a:rPr lang="es-ES" sz="1600" b="1">
                                              <a:solidFill>
                                                <a:schemeClr val="accent3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 Light" panose="020F0302020204030204" pitchFamily="34" charset="0"/>
                                              <a:cs typeface="Calibri Light" panose="020F03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s-ES" sz="1600" b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 Light" panose="020F0302020204030204" pitchFamily="34" charset="0"/>
                                          <a:cs typeface="Calibri Light" panose="020F0302020204030204" pitchFamily="34" charset="0"/>
                                        </a:rPr>
                                        <m:t>𝒂</m:t>
                                      </m:r>
                                    </m:e>
                                    <m:e>
                                      <m:r>
                                        <a:rPr lang="es-ES" sz="1600" b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 Light" panose="020F0302020204030204" pitchFamily="34" charset="0"/>
                                          <a:cs typeface="Calibri Light" panose="020F0302020204030204" pitchFamily="34" charset="0"/>
                                        </a:rPr>
                                        <m:t>𝒓</m:t>
                                      </m:r>
                                      <m:r>
                                        <a:rPr lang="es-ES" sz="1600" b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 Light" panose="020F0302020204030204" pitchFamily="34" charset="0"/>
                                          <a:cs typeface="Calibri Light" panose="020F0302020204030204" pitchFamily="34" charset="0"/>
                                        </a:rPr>
                                        <m:t>𝐠</m:t>
                                      </m:r>
                                      <m:sSub>
                                        <m:sSubPr>
                                          <m:ctrlPr>
                                            <a:rPr lang="es-ES" sz="1600" b="1" i="1">
                                              <a:solidFill>
                                                <a:schemeClr val="accent3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 Light" panose="020F0302020204030204" pitchFamily="34" charset="0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600" b="1">
                                              <a:solidFill>
                                                <a:schemeClr val="accent3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 Light" panose="020F0302020204030204" pitchFamily="34" charset="0"/>
                                              <a:cs typeface="Calibri Light" panose="020F0302020204030204" pitchFamily="34" charset="0"/>
                                            </a:rPr>
                                            <m:t>𝒎𝒂𝒙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s-ES" sz="1600" b="1" i="1">
                                                  <a:solidFill>
                                                    <a:schemeClr val="accent3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 Light" panose="020F0302020204030204" pitchFamily="34" charset="0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b="1">
                                                  <a:solidFill>
                                                    <a:schemeClr val="accent3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 Light" panose="020F0302020204030204" pitchFamily="34" charset="0"/>
                                                  <a:cs typeface="Calibri Light" panose="020F0302020204030204" pitchFamily="34" charset="0"/>
                                                </a:rPr>
                                                <m:t>𝒂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b="1">
                                                  <a:solidFill>
                                                    <a:schemeClr val="accent3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 Light" panose="020F0302020204030204" pitchFamily="34" charset="0"/>
                                                  <a:cs typeface="Calibri Light" panose="020F0302020204030204" pitchFamily="34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a:rPr lang="es-ES" sz="1600" b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 Light" panose="020F0302020204030204" pitchFamily="34" charset="0"/>
                                          <a:cs typeface="Calibri Light" panose="020F0302020204030204" pitchFamily="34" charset="0"/>
                                        </a:rPr>
                                        <m:t> </m:t>
                                      </m:r>
                                      <m:r>
                                        <a:rPr lang="es-ES" sz="1600" b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 Light" panose="020F0302020204030204" pitchFamily="34" charset="0"/>
                                          <a:cs typeface="Calibri Light" panose="020F0302020204030204" pitchFamily="34" charset="0"/>
                                        </a:rPr>
                                        <m:t>𝑸</m:t>
                                      </m:r>
                                      <m:d>
                                        <m:dPr>
                                          <m:ctrlPr>
                                            <a:rPr lang="es-ES" sz="1600" b="1" i="1">
                                              <a:solidFill>
                                                <a:schemeClr val="accent3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 Light" panose="020F0302020204030204" pitchFamily="34" charset="0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s-ES" sz="1600" b="1" i="1">
                                                  <a:solidFill>
                                                    <a:schemeClr val="accent3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 Light" panose="020F0302020204030204" pitchFamily="34" charset="0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b="1">
                                                  <a:solidFill>
                                                    <a:schemeClr val="accent3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 Light" panose="020F0302020204030204" pitchFamily="34" charset="0"/>
                                                  <a:cs typeface="Calibri Light" panose="020F0302020204030204" pitchFamily="34" charset="0"/>
                                                </a:rPr>
                                                <m:t>𝐬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b="1">
                                                  <a:solidFill>
                                                    <a:schemeClr val="accent3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 Light" panose="020F0302020204030204" pitchFamily="34" charset="0"/>
                                                  <a:cs typeface="Calibri Light" panose="020F0302020204030204" pitchFamily="34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s-ES" sz="1600" b="1">
                                              <a:solidFill>
                                                <a:schemeClr val="accent3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 Light" panose="020F0302020204030204" pitchFamily="34" charset="0"/>
                                              <a:cs typeface="Calibri Light" panose="020F0302020204030204" pitchFamily="34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ES" sz="1600" b="1" i="1">
                                                  <a:solidFill>
                                                    <a:schemeClr val="accent3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 Light" panose="020F0302020204030204" pitchFamily="34" charset="0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b="1">
                                                  <a:solidFill>
                                                    <a:schemeClr val="accent3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 Light" panose="020F0302020204030204" pitchFamily="34" charset="0"/>
                                                  <a:cs typeface="Calibri Light" panose="020F0302020204030204" pitchFamily="34" charset="0"/>
                                                </a:rPr>
                                                <m:t>𝐚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b="1">
                                                  <a:solidFill>
                                                    <a:schemeClr val="accent3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 Light" panose="020F0302020204030204" pitchFamily="34" charset="0"/>
                                                  <a:cs typeface="Calibri Light" panose="020F0302020204030204" pitchFamily="34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begChr m:val="|"/>
                                              <m:endChr m:val=""/>
                                              <m:ctrlPr>
                                                <a:rPr lang="es-ES" sz="1600" b="1" i="1">
                                                  <a:solidFill>
                                                    <a:schemeClr val="accent3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 Light" panose="020F0302020204030204" pitchFamily="34" charset="0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1600" b="1">
                                                  <a:solidFill>
                                                    <a:schemeClr val="accent3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 Light" panose="020F0302020204030204" pitchFamily="34" charset="0"/>
                                                  <a:cs typeface="Calibri Light" panose="020F0302020204030204" pitchFamily="34" charset="0"/>
                                                </a:rPr>
                                                <m:t>θ</m:t>
                                              </m:r>
                                              <m:r>
                                                <a:rPr lang="es-ES" sz="1600" b="1">
                                                  <a:solidFill>
                                                    <a:schemeClr val="accent3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 Light" panose="020F0302020204030204" pitchFamily="34" charset="0"/>
                                                  <a:cs typeface="Calibri Light" panose="020F0302020204030204" pitchFamily="34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1600" b="1" i="1">
                                              <a:solidFill>
                                                <a:schemeClr val="accent3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 Light" panose="020F0302020204030204" pitchFamily="34" charset="0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b="1" i="1">
                                                  <a:solidFill>
                                                    <a:schemeClr val="accent3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 Light" panose="020F0302020204030204" pitchFamily="34" charset="0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1600" b="1">
                                                  <a:solidFill>
                                                    <a:schemeClr val="accent3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 Light" panose="020F0302020204030204" pitchFamily="34" charset="0"/>
                                                  <a:cs typeface="Calibri Light" panose="020F0302020204030204" pitchFamily="34" charset="0"/>
                                                </a:rPr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b="1">
                                                  <a:solidFill>
                                                    <a:schemeClr val="accent3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 Light" panose="020F0302020204030204" pitchFamily="34" charset="0"/>
                                                  <a:cs typeface="Calibri Light" panose="020F030202020403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r>
                                    <a:rPr lang="es-ES" sz="1600" b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 Light" panose="020F0302020204030204" pitchFamily="34" charset="0"/>
                                      <a:cs typeface="Calibri Light" panose="020F0302020204030204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ES" sz="1600" b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 Light" panose="020F0302020204030204" pitchFamily="34" charset="0"/>
                                      <a:cs typeface="Calibri Light" panose="020F0302020204030204" pitchFamily="34" charset="0"/>
                                    </a:rPr>
                                    <m:t>Q</m:t>
                                  </m:r>
                                  <m:d>
                                    <m:dPr>
                                      <m:sepChr m:val=","/>
                                      <m:ctrlPr>
                                        <a:rPr lang="es-ES" sz="1600" b="1" i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 Light" panose="020F0302020204030204" pitchFamily="34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 sz="1600" b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 Light" panose="020F0302020204030204" pitchFamily="34" charset="0"/>
                                          <a:cs typeface="Calibri Light" panose="020F0302020204030204" pitchFamily="34" charset="0"/>
                                        </a:rPr>
                                        <m:t>s</m:t>
                                      </m:r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 sz="1600" b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 Light" panose="020F0302020204030204" pitchFamily="34" charset="0"/>
                                          <a:cs typeface="Calibri Light" panose="020F0302020204030204" pitchFamily="34" charset="0"/>
                                        </a:rPr>
                                        <m:t>a</m:t>
                                      </m:r>
                                    </m:e>
                                    <m:e>
                                      <m:r>
                                        <a:rPr lang="es-ES" sz="1600" b="1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 Light" panose="020F0302020204030204" pitchFamily="34" charset="0"/>
                                          <a:cs typeface="Calibri Light" panose="020F0302020204030204" pitchFamily="34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s-ES" sz="1600" b="1" i="1">
                                              <a:solidFill>
                                                <a:schemeClr val="accent3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 Light" panose="020F0302020204030204" pitchFamily="34" charset="0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 sz="1600" b="1">
                                              <a:solidFill>
                                                <a:schemeClr val="accent3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 Light" panose="020F0302020204030204" pitchFamily="34" charset="0"/>
                                              <a:cs typeface="Calibri Light" panose="020F0302020204030204" pitchFamily="34" charset="0"/>
                                            </a:rPr>
                                            <m:t>θ</m:t>
                                          </m:r>
                                        </m:e>
                                        <m:sub>
                                          <m:r>
                                            <a:rPr lang="es-ES" sz="1600" b="1">
                                              <a:solidFill>
                                                <a:schemeClr val="accent3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libri Light" panose="020F0302020204030204" pitchFamily="34" charset="0"/>
                                              <a:cs typeface="Calibri Light" panose="020F03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600" b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 Light" panose="020F0302020204030204" pitchFamily="34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ES" sz="1600" b="1" dirty="0">
                  <a:solidFill>
                    <a:schemeClr val="accent3">
                      <a:lumMod val="75000"/>
                    </a:schemeClr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5163D09E-B519-5BAE-FB16-D3278806C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493" y="4538753"/>
                <a:ext cx="8985981" cy="1931298"/>
              </a:xfrm>
              <a:prstGeom prst="rect">
                <a:avLst/>
              </a:prstGeom>
              <a:blipFill>
                <a:blip r:embed="rId4"/>
                <a:stretch>
                  <a:fillRect l="-407" t="-1899" r="-339" b="-2151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o 2">
            <a:extLst>
              <a:ext uri="{FF2B5EF4-FFF2-40B4-BE49-F238E27FC236}">
                <a16:creationId xmlns:a16="http://schemas.microsoft.com/office/drawing/2014/main" id="{20804DCF-96EB-DBF7-5444-9B93A32F6FC4}"/>
              </a:ext>
            </a:extLst>
          </p:cNvPr>
          <p:cNvGrpSpPr/>
          <p:nvPr/>
        </p:nvGrpSpPr>
        <p:grpSpPr>
          <a:xfrm>
            <a:off x="4790112" y="3089165"/>
            <a:ext cx="4065447" cy="1733269"/>
            <a:chOff x="0" y="-159488"/>
            <a:chExt cx="5454018" cy="2083538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8099683-BF18-DE66-5DDF-33AC70FBF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" y="-159488"/>
              <a:ext cx="5454015" cy="1609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Cuadro de texto 37">
              <a:extLst>
                <a:ext uri="{FF2B5EF4-FFF2-40B4-BE49-F238E27FC236}">
                  <a16:creationId xmlns:a16="http://schemas.microsoft.com/office/drawing/2014/main" id="{9B2CD223-44FD-6258-E293-DC77EB7794B4}"/>
                </a:ext>
              </a:extLst>
            </p:cNvPr>
            <p:cNvSpPr txBox="1"/>
            <p:nvPr/>
          </p:nvSpPr>
          <p:spPr>
            <a:xfrm>
              <a:off x="0" y="1647825"/>
              <a:ext cx="5453380" cy="27622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de-DE" sz="800" i="1" kern="150">
                  <a:effectLst/>
                  <a:latin typeface="Calibri" panose="020F0502020204030204" pitchFamily="34" charset="0"/>
                  <a:ea typeface="Andale Sans UI"/>
                  <a:cs typeface="Tahoma" panose="020B0604030504040204" pitchFamily="34" charset="0"/>
                </a:rPr>
                <a:t>Fig 8: Arquitectura DQN espacio continuo de datos de entrada</a:t>
              </a:r>
              <a:endParaRPr lang="es-ES" sz="1200" i="1" kern="150">
                <a:effectLst/>
                <a:latin typeface="Times New Roman" panose="02020603050405020304" pitchFamily="18" charset="0"/>
                <a:ea typeface="Andale Sans UI"/>
                <a:cs typeface="Tahoma" panose="020B0604030504040204" pitchFamily="34" charset="0"/>
              </a:endParaRP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7AB0D9A8-DD20-6BE4-C5EC-A90AD4AF4D57}"/>
              </a:ext>
            </a:extLst>
          </p:cNvPr>
          <p:cNvGrpSpPr/>
          <p:nvPr/>
        </p:nvGrpSpPr>
        <p:grpSpPr>
          <a:xfrm>
            <a:off x="5580112" y="1896891"/>
            <a:ext cx="2528854" cy="1131013"/>
            <a:chOff x="0" y="0"/>
            <a:chExt cx="2641600" cy="1395035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B19891C4-FE4D-D358-2500-07BDD7596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641600" cy="1157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Cuadro de texto 43">
              <a:extLst>
                <a:ext uri="{FF2B5EF4-FFF2-40B4-BE49-F238E27FC236}">
                  <a16:creationId xmlns:a16="http://schemas.microsoft.com/office/drawing/2014/main" id="{721EA051-2127-FBA2-04BC-FA57E323CAA3}"/>
                </a:ext>
              </a:extLst>
            </p:cNvPr>
            <p:cNvSpPr txBox="1"/>
            <p:nvPr/>
          </p:nvSpPr>
          <p:spPr>
            <a:xfrm>
              <a:off x="0" y="1216660"/>
              <a:ext cx="2641600" cy="17837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de-DE" sz="800" i="1" kern="150" dirty="0">
                  <a:effectLst/>
                  <a:latin typeface="Calibri" panose="020F0502020204030204" pitchFamily="34" charset="0"/>
                  <a:ea typeface="Andale Sans UI"/>
                  <a:cs typeface="Tahoma" panose="020B0604030504040204" pitchFamily="34" charset="0"/>
                </a:rPr>
                <a:t>Fig9: sobreoptimismo DQN (Van Hasselt, H., Guez, A., &amp; Silver, D. (2016, March).)</a:t>
              </a:r>
              <a:endParaRPr lang="es-ES" sz="1200" i="1" kern="150" dirty="0">
                <a:effectLst/>
                <a:latin typeface="Times New Roman" panose="02020603050405020304" pitchFamily="18" charset="0"/>
                <a:ea typeface="Andale Sans UI"/>
                <a:cs typeface="Tahoma" panose="020B0604030504040204" pitchFamily="34" charset="0"/>
              </a:endParaRPr>
            </a:p>
          </p:txBody>
        </p:sp>
      </p:grpSp>
      <p:pic>
        <p:nvPicPr>
          <p:cNvPr id="18" name="Imagen 17" descr="Diagrama&#10;&#10;Descripción generada automáticamente">
            <a:extLst>
              <a:ext uri="{FF2B5EF4-FFF2-40B4-BE49-F238E27FC236}">
                <a16:creationId xmlns:a16="http://schemas.microsoft.com/office/drawing/2014/main" id="{59FADD82-31C9-7599-A9E7-1C610A61AB0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7" y="2132856"/>
            <a:ext cx="4527777" cy="213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8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o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12084</TotalTime>
  <Words>2735</Words>
  <Application>Microsoft Office PowerPoint</Application>
  <PresentationFormat>Presentación en pantalla (4:3)</PresentationFormat>
  <Paragraphs>196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31" baseType="lpstr">
      <vt:lpstr>Arial</vt:lpstr>
      <vt:lpstr>blissRegular</vt:lpstr>
      <vt:lpstr>Calibri</vt:lpstr>
      <vt:lpstr>Calibri Light</vt:lpstr>
      <vt:lpstr>Cambria</vt:lpstr>
      <vt:lpstr>Cambria Math</vt:lpstr>
      <vt:lpstr>Courier New</vt:lpstr>
      <vt:lpstr>Georgia</vt:lpstr>
      <vt:lpstr>Helvetica Neue</vt:lpstr>
      <vt:lpstr>Rational Logo</vt:lpstr>
      <vt:lpstr>Times New Roman</vt:lpstr>
      <vt:lpstr>Trebuchet MS</vt:lpstr>
      <vt:lpstr>Wingdings</vt:lpstr>
      <vt:lpstr>Wingdings 2</vt:lpstr>
      <vt:lpstr>Urbano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jogugil</dc:creator>
  <cp:lastModifiedBy>Jose Javier Gutierrez Gil</cp:lastModifiedBy>
  <cp:revision>384</cp:revision>
  <dcterms:created xsi:type="dcterms:W3CDTF">2009-08-29T18:32:18Z</dcterms:created>
  <dcterms:modified xsi:type="dcterms:W3CDTF">2022-12-04T17:20:18Z</dcterms:modified>
</cp:coreProperties>
</file>